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43"/>
  </p:notesMasterIdLst>
  <p:sldIdLst>
    <p:sldId id="292" r:id="rId6"/>
    <p:sldId id="301" r:id="rId7"/>
    <p:sldId id="334" r:id="rId8"/>
    <p:sldId id="297" r:id="rId9"/>
    <p:sldId id="335" r:id="rId10"/>
    <p:sldId id="308" r:id="rId11"/>
    <p:sldId id="309" r:id="rId12"/>
    <p:sldId id="307" r:id="rId13"/>
    <p:sldId id="306" r:id="rId14"/>
    <p:sldId id="310" r:id="rId15"/>
    <p:sldId id="311" r:id="rId16"/>
    <p:sldId id="312" r:id="rId17"/>
    <p:sldId id="313" r:id="rId18"/>
    <p:sldId id="314" r:id="rId19"/>
    <p:sldId id="315" r:id="rId20"/>
    <p:sldId id="305" r:id="rId21"/>
    <p:sldId id="333" r:id="rId22"/>
    <p:sldId id="303" r:id="rId23"/>
    <p:sldId id="302" r:id="rId24"/>
    <p:sldId id="300" r:id="rId25"/>
    <p:sldId id="320" r:id="rId26"/>
    <p:sldId id="319" r:id="rId27"/>
    <p:sldId id="318" r:id="rId28"/>
    <p:sldId id="317" r:id="rId29"/>
    <p:sldId id="316" r:id="rId30"/>
    <p:sldId id="299" r:id="rId31"/>
    <p:sldId id="325" r:id="rId32"/>
    <p:sldId id="321" r:id="rId33"/>
    <p:sldId id="322" r:id="rId34"/>
    <p:sldId id="326" r:id="rId35"/>
    <p:sldId id="324" r:id="rId36"/>
    <p:sldId id="327" r:id="rId37"/>
    <p:sldId id="330" r:id="rId38"/>
    <p:sldId id="329" r:id="rId39"/>
    <p:sldId id="295" r:id="rId40"/>
    <p:sldId id="331" r:id="rId41"/>
    <p:sldId id="279" r:id="rId4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4083E8-3FF3-F600-F4FC-CE213499BD59}" name="Lovett, Katika" initials="LK" userId="S::KATIKA.LOVETT@bcsdk12.net::f620913a-5078-4dd7-98e1-52578688196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700"/>
    <a:srgbClr val="FF9933"/>
    <a:srgbClr val="FFC3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695206-3A33-AD69-AF25-6D8CD87E673E}" v="122" dt="2023-08-22T19:39:10.722"/>
    <p1510:client id="{3FAFA11A-84FD-4478-937D-53BE0EF3F6E8}" v="243" dt="2023-08-30T12:42:14.314"/>
    <p1510:client id="{75DBC967-DDBA-43FB-9650-0304E9ED478B}" v="1288" dt="2023-08-21T21:12:41.781"/>
    <p1510:client id="{78E6B400-40A9-EE6E-9C12-40F03ACAE67C}" v="90" dt="2023-08-22T20:28:52.473"/>
    <p1510:client id="{7B5D3DA3-71D2-96A1-A725-CCE6AAA93709}" v="18" dt="2023-08-21T21:14:10.198"/>
    <p1510:client id="{A0782C45-9A2F-2501-C0EC-79FF8E71D10E}" v="13" dt="2023-08-30T12:23:31.502"/>
    <p1510:client id="{C0301533-D40D-50B8-E4B8-CE70117792C1}" v="271" dt="2023-08-24T18:08:28.690"/>
    <p1510:client id="{CC1D93F1-D528-7603-34D6-A48A98AD8955}" v="66" dt="2023-08-30T13:11:53.068"/>
    <p1510:client id="{FB373A04-40AD-34C8-3E29-EBF8E15B2428}" v="161" dt="2023-08-22T17:39:51.0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3766DF0B-0C9F-4036-8C23-D267B660CAF0}" type="datetimeFigureOut">
              <a:rPr lang="en-US" smtClean="0"/>
              <a:t>8/30/2023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560E63B2-D433-497B-82B7-B837A3F36A27}" type="slidenum">
              <a:rPr lang="en-US" smtClean="0"/>
              <a:t>‹#›</a:t>
            </a:fld>
            <a:endParaRPr lang="en-US"/>
          </a:p>
        </p:txBody>
      </p:sp>
    </p:spTree>
    <p:extLst>
      <p:ext uri="{BB962C8B-B14F-4D97-AF65-F5344CB8AC3E}">
        <p14:creationId xmlns:p14="http://schemas.microsoft.com/office/powerpoint/2010/main" val="210656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adoe.org/Technology-Services/Enterprise-Systems-and-Applications/SLDS/Pages/SLDS-Parent-Portal.asp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Note: Please do not remove any of the information from this presentation.  The contents consist of items directly aligned with the Title I Law.  Please ADD items as needed, i.e. your school’s data charts, grade level requirements, parent and family engagement documents/activities etc.  Thank you.</a:t>
            </a:r>
          </a:p>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1</a:t>
            </a:fld>
            <a:endParaRPr lang="en-US"/>
          </a:p>
        </p:txBody>
      </p:sp>
    </p:spTree>
    <p:extLst>
      <p:ext uri="{BB962C8B-B14F-4D97-AF65-F5344CB8AC3E}">
        <p14:creationId xmlns:p14="http://schemas.microsoft.com/office/powerpoint/2010/main" val="4257223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12</a:t>
            </a:fld>
            <a:endParaRPr lang="en-US"/>
          </a:p>
        </p:txBody>
      </p:sp>
    </p:spTree>
    <p:extLst>
      <p:ext uri="{BB962C8B-B14F-4D97-AF65-F5344CB8AC3E}">
        <p14:creationId xmlns:p14="http://schemas.microsoft.com/office/powerpoint/2010/main" val="2308372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13</a:t>
            </a:fld>
            <a:endParaRPr lang="en-US"/>
          </a:p>
        </p:txBody>
      </p:sp>
    </p:spTree>
    <p:extLst>
      <p:ext uri="{BB962C8B-B14F-4D97-AF65-F5344CB8AC3E}">
        <p14:creationId xmlns:p14="http://schemas.microsoft.com/office/powerpoint/2010/main" val="1792875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14</a:t>
            </a:fld>
            <a:endParaRPr lang="en-US"/>
          </a:p>
        </p:txBody>
      </p:sp>
    </p:spTree>
    <p:extLst>
      <p:ext uri="{BB962C8B-B14F-4D97-AF65-F5344CB8AC3E}">
        <p14:creationId xmlns:p14="http://schemas.microsoft.com/office/powerpoint/2010/main" val="436980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a:t>
            </a:r>
            <a:r>
              <a:rPr lang="en-US" b="1" u="sng"/>
              <a:t>do not delete </a:t>
            </a:r>
            <a:r>
              <a:rPr lang="en-US"/>
              <a:t>English</a:t>
            </a:r>
            <a:r>
              <a:rPr lang="en-US" baseline="0"/>
              <a:t> Language Learners information. This is a requirement.</a:t>
            </a:r>
            <a:endParaRPr lang="en-US"/>
          </a:p>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15</a:t>
            </a:fld>
            <a:endParaRPr lang="en-US"/>
          </a:p>
        </p:txBody>
      </p:sp>
    </p:spTree>
    <p:extLst>
      <p:ext uri="{BB962C8B-B14F-4D97-AF65-F5344CB8AC3E}">
        <p14:creationId xmlns:p14="http://schemas.microsoft.com/office/powerpoint/2010/main" val="374172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16</a:t>
            </a:fld>
            <a:endParaRPr lang="en-US"/>
          </a:p>
        </p:txBody>
      </p:sp>
    </p:spTree>
    <p:extLst>
      <p:ext uri="{BB962C8B-B14F-4D97-AF65-F5344CB8AC3E}">
        <p14:creationId xmlns:p14="http://schemas.microsoft.com/office/powerpoint/2010/main" val="3940644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a:cs typeface="Calibri"/>
              </a:rPr>
              <a:t>Important Note: Use the 2018-2019 CCRPI Score for the district and your school.  </a:t>
            </a:r>
          </a:p>
          <a:p>
            <a:endParaRPr lang="en-US">
              <a:cs typeface="Calibri"/>
            </a:endParaRPr>
          </a:p>
          <a:p>
            <a:r>
              <a:rPr lang="en-US">
                <a:cs typeface="Calibri"/>
              </a:rPr>
              <a:t>Say: The </a:t>
            </a:r>
            <a:r>
              <a:rPr lang="en-US" err="1">
                <a:cs typeface="Calibri"/>
              </a:rPr>
              <a:t>GaDOE</a:t>
            </a:r>
            <a:r>
              <a:rPr lang="en-US">
                <a:cs typeface="Calibri"/>
              </a:rPr>
              <a:t> was unable to calculate a CCRPI for school years 2019-2020 and 2020-2021.</a:t>
            </a:r>
          </a:p>
          <a:p>
            <a:r>
              <a:rPr lang="en-US">
                <a:cs typeface="Calibri"/>
              </a:rPr>
              <a:t>The fiscal year 2022 testing data will be used to establish a new baseline for future years.</a:t>
            </a:r>
          </a:p>
          <a:p>
            <a:r>
              <a:rPr lang="en-US">
                <a:cs typeface="Calibri"/>
              </a:rPr>
              <a:t>To date, we are still awaiting guidance from the </a:t>
            </a:r>
            <a:r>
              <a:rPr lang="en-US" err="1">
                <a:cs typeface="Calibri"/>
              </a:rPr>
              <a:t>GaDOE</a:t>
            </a:r>
            <a:r>
              <a:rPr lang="en-US">
                <a:cs typeface="Calibri"/>
              </a:rPr>
              <a:t> concerning CCRPI scores.</a:t>
            </a:r>
            <a:endParaRPr lang="en-US"/>
          </a:p>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17</a:t>
            </a:fld>
            <a:endParaRPr lang="en-US"/>
          </a:p>
        </p:txBody>
      </p:sp>
    </p:spTree>
    <p:extLst>
      <p:ext uri="{BB962C8B-B14F-4D97-AF65-F5344CB8AC3E}">
        <p14:creationId xmlns:p14="http://schemas.microsoft.com/office/powerpoint/2010/main" val="3662266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a:t>
            </a:r>
            <a:r>
              <a:rPr lang="en-US" b="1" u="sng">
                <a:solidFill>
                  <a:srgbClr val="FF0000"/>
                </a:solidFill>
              </a:rPr>
              <a:t>do not delete</a:t>
            </a:r>
            <a:r>
              <a:rPr lang="en-US" b="1" u="sng" baseline="0">
                <a:solidFill>
                  <a:srgbClr val="FF0000"/>
                </a:solidFill>
              </a:rPr>
              <a:t> </a:t>
            </a:r>
            <a:r>
              <a:rPr lang="en-US" baseline="0"/>
              <a:t>English Language Learners (WIDA) information. This is a requirement.</a:t>
            </a:r>
            <a:endParaRPr lang="en-US"/>
          </a:p>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18</a:t>
            </a:fld>
            <a:endParaRPr lang="en-US"/>
          </a:p>
        </p:txBody>
      </p:sp>
    </p:spTree>
    <p:extLst>
      <p:ext uri="{BB962C8B-B14F-4D97-AF65-F5344CB8AC3E}">
        <p14:creationId xmlns:p14="http://schemas.microsoft.com/office/powerpoint/2010/main" val="593902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mn-lt"/>
                <a:ea typeface="Times New Roman" panose="02020603050405020304" pitchFamily="18" charset="0"/>
              </a:rPr>
              <a:t>Infinite Campus Parent Portal is an online/mobile application where parents can obtain access to their child’s/children’s previous test performance, standards information, and attendance using the </a:t>
            </a:r>
            <a:r>
              <a:rPr lang="en-US" sz="1200" u="sng">
                <a:solidFill>
                  <a:srgbClr val="000000"/>
                </a:solidFill>
                <a:effectLst/>
                <a:latin typeface="+mn-lt"/>
                <a:ea typeface="Times New Roman" panose="02020603050405020304" pitchFamily="18" charset="0"/>
                <a:hlinkClick r:id="rId3"/>
              </a:rPr>
              <a:t>Statewide Longitudinal Data System (SLDS)</a:t>
            </a:r>
            <a:r>
              <a:rPr lang="en-US" sz="1200">
                <a:solidFill>
                  <a:srgbClr val="000000"/>
                </a:solidFill>
                <a:effectLst/>
                <a:latin typeface="+mn-lt"/>
                <a:ea typeface="Times New Roman" panose="02020603050405020304" pitchFamily="18" charset="0"/>
              </a:rPr>
              <a:t> or SLDS portal link.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effectLst/>
                <a:latin typeface="+mn-lt"/>
                <a:ea typeface="Times New Roman" panose="02020603050405020304" pitchFamily="18" charset="0"/>
              </a:rPr>
              <a:t>Through the school’s parent portal, parents can also receive updates on their child's progress and assignments, access their child’s/children’s end of the year report cards, as well as to instantly provide change of address, contact information, and much more! Every parent has a Campus Parent Login, so please sign up today for your Parent Portal if you do not already have one and stay tune for Parent Portal training coming soon.</a:t>
            </a:r>
            <a:endParaRPr lang="en-US" sz="1200">
              <a:effectLst/>
              <a:latin typeface="+mn-lt"/>
              <a:ea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19</a:t>
            </a:fld>
            <a:endParaRPr lang="en-US"/>
          </a:p>
        </p:txBody>
      </p:sp>
    </p:spTree>
    <p:extLst>
      <p:ext uri="{BB962C8B-B14F-4D97-AF65-F5344CB8AC3E}">
        <p14:creationId xmlns:p14="http://schemas.microsoft.com/office/powerpoint/2010/main" val="2799774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20</a:t>
            </a:fld>
            <a:endParaRPr lang="en-US"/>
          </a:p>
        </p:txBody>
      </p:sp>
    </p:spTree>
    <p:extLst>
      <p:ext uri="{BB962C8B-B14F-4D97-AF65-F5344CB8AC3E}">
        <p14:creationId xmlns:p14="http://schemas.microsoft.com/office/powerpoint/2010/main" val="4162234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21</a:t>
            </a:fld>
            <a:endParaRPr lang="en-US"/>
          </a:p>
        </p:txBody>
      </p:sp>
    </p:spTree>
    <p:extLst>
      <p:ext uri="{BB962C8B-B14F-4D97-AF65-F5344CB8AC3E}">
        <p14:creationId xmlns:p14="http://schemas.microsoft.com/office/powerpoint/2010/main" val="278991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To document your attendance today, scan the QR Code or click the link found in the chat box.  If you have more than one child, you will only need to enter the lunch number for one of your children.  Thank you for signing in! This helps us keep a record of all parents and family members who attend our trainings.</a:t>
            </a:r>
          </a:p>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2</a:t>
            </a:fld>
            <a:endParaRPr lang="en-US"/>
          </a:p>
        </p:txBody>
      </p:sp>
    </p:spTree>
    <p:extLst>
      <p:ext uri="{BB962C8B-B14F-4D97-AF65-F5344CB8AC3E}">
        <p14:creationId xmlns:p14="http://schemas.microsoft.com/office/powerpoint/2010/main" val="40832078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i="0" u="none" strike="noStrike" kern="1200" cap="none">
                <a:solidFill>
                  <a:schemeClr val="tx1"/>
                </a:solidFill>
                <a:effectLst/>
                <a:latin typeface="Arial"/>
                <a:ea typeface="Arial"/>
                <a:cs typeface="Arial"/>
                <a:sym typeface="Arial"/>
              </a:rPr>
              <a:t>Both the District and schools are required to develop a Parent and Family Engagement Plan that include a section on school-parent compacts, building parent and staff capacity, family engagement events and accessibility information.</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1" i="0" u="none" strike="noStrike" kern="1200" cap="none">
              <a:solidFill>
                <a:schemeClr val="tx1"/>
              </a:solidFill>
              <a:effectLst/>
              <a:latin typeface="Arial"/>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i="0" u="none" strike="noStrike" kern="1200" cap="none">
                <a:solidFill>
                  <a:schemeClr val="tx1"/>
                </a:solidFill>
                <a:effectLst/>
                <a:latin typeface="Arial"/>
                <a:ea typeface="Arial"/>
                <a:cs typeface="Arial"/>
                <a:sym typeface="Arial"/>
              </a:rPr>
              <a:t>District Level Title I Parent and Family Engagement Plan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cap="none">
                <a:solidFill>
                  <a:schemeClr val="tx1"/>
                </a:solidFill>
                <a:effectLst/>
                <a:latin typeface="Arial"/>
                <a:ea typeface="Arial"/>
                <a:cs typeface="Arial"/>
                <a:sym typeface="Arial"/>
              </a:rPr>
              <a:t>In support of strengthening student academic achievement, the Bibb County School District (BCSD) jointly developed a parent and family engagement plan that establishes the district’s expectations and objectives for meaningful family engagement. It describes BCSD’s commitment to engage families in the education of their children and builds the capacity of its Title I schools to succeed in reaching the district and student academic achievement goals.</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sz="1200" b="0" i="0" u="none" strike="noStrike" kern="1200" cap="none">
              <a:solidFill>
                <a:schemeClr val="tx1"/>
              </a:solidFill>
              <a:effectLst/>
              <a:latin typeface="Arial"/>
              <a:ea typeface="MS PGothic" panose="020B0600070205080204" pitchFamily="34" charset="-128"/>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a:latin typeface="Times New Roman" panose="02020603050405020304" pitchFamily="18" charset="0"/>
                <a:ea typeface="MS PGothic" panose="020B0600070205080204" pitchFamily="34" charset="-128"/>
              </a:rPr>
              <a:t>School Level Title I Parent and Family Engagement Plan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cap="none" baseline="0">
                <a:solidFill>
                  <a:schemeClr val="tx1"/>
                </a:solidFill>
                <a:latin typeface="Arial"/>
                <a:ea typeface="Arial"/>
                <a:cs typeface="Arial"/>
                <a:sym typeface="Arial"/>
              </a:rPr>
              <a:t>This is a plan that describes how </a:t>
            </a:r>
            <a:r>
              <a:rPr lang="en-US" sz="1200" b="0" i="1" u="sng" strike="noStrike" kern="1200" cap="none" baseline="0">
                <a:solidFill>
                  <a:schemeClr val="tx1"/>
                </a:solidFill>
                <a:latin typeface="Arial"/>
                <a:ea typeface="Arial"/>
                <a:cs typeface="Arial"/>
                <a:sym typeface="Arial"/>
              </a:rPr>
              <a:t>Insert school’s name </a:t>
            </a:r>
            <a:r>
              <a:rPr lang="en-US" sz="1200" b="0" i="0" u="none" strike="noStrike" kern="1200" cap="none" baseline="0">
                <a:solidFill>
                  <a:schemeClr val="tx1"/>
                </a:solidFill>
                <a:latin typeface="Arial"/>
                <a:ea typeface="Arial"/>
                <a:cs typeface="Arial"/>
                <a:sym typeface="Arial"/>
              </a:rPr>
              <a:t>will provide opportunities to improve family engagement to support student learning. </a:t>
            </a:r>
            <a:r>
              <a:rPr lang="en-US" sz="1200" b="0" i="1" u="sng" strike="noStrike" kern="1200" cap="none" baseline="0">
                <a:solidFill>
                  <a:schemeClr val="tx1"/>
                </a:solidFill>
                <a:latin typeface="Arial"/>
                <a:ea typeface="Arial"/>
                <a:cs typeface="Arial"/>
                <a:sym typeface="Arial"/>
              </a:rPr>
              <a:t>Insert school’s name </a:t>
            </a:r>
            <a:r>
              <a:rPr lang="en-US" sz="1200" b="0" i="0" u="none" strike="noStrike" kern="1200" cap="none" baseline="0">
                <a:solidFill>
                  <a:schemeClr val="tx1"/>
                </a:solidFill>
                <a:latin typeface="Arial"/>
                <a:ea typeface="Arial"/>
                <a:cs typeface="Arial"/>
                <a:sym typeface="Arial"/>
              </a:rPr>
              <a:t>values the contributions and involvement of parents and family members to establish an equal partnership for the common goal of improving student achievement. This plan describes the different ways that </a:t>
            </a:r>
            <a:r>
              <a:rPr lang="en-US" sz="1200" b="0" i="1" u="sng" strike="noStrike" kern="1200" cap="none" baseline="0">
                <a:solidFill>
                  <a:schemeClr val="tx1"/>
                </a:solidFill>
                <a:latin typeface="Arial"/>
                <a:ea typeface="Arial"/>
                <a:cs typeface="Arial"/>
                <a:sym typeface="Arial"/>
              </a:rPr>
              <a:t>Insert school’s name</a:t>
            </a:r>
            <a:r>
              <a:rPr lang="en-US" sz="1200" b="0" i="1" u="none" strike="noStrike" kern="1200" cap="none" baseline="0">
                <a:solidFill>
                  <a:schemeClr val="tx1"/>
                </a:solidFill>
                <a:latin typeface="Arial"/>
                <a:ea typeface="Arial"/>
                <a:cs typeface="Arial"/>
                <a:sym typeface="Arial"/>
              </a:rPr>
              <a:t> </a:t>
            </a:r>
            <a:r>
              <a:rPr lang="en-US" sz="1200" b="0" i="0" u="none" strike="noStrike" kern="1200" cap="none" baseline="0">
                <a:solidFill>
                  <a:schemeClr val="tx1"/>
                </a:solidFill>
                <a:latin typeface="Arial"/>
                <a:ea typeface="Arial"/>
                <a:cs typeface="Arial"/>
                <a:sym typeface="Arial"/>
              </a:rPr>
              <a:t>will support family engagement and how parents can help plan and participate in activities and events to promote student learning at school and at home.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b="1" i="0" u="none" strike="noStrike" kern="1200" cap="none">
              <a:solidFill>
                <a:schemeClr val="tx1"/>
              </a:solidFill>
              <a:effectLst/>
              <a:latin typeface="Arial"/>
              <a:ea typeface="Arial"/>
              <a:cs typeface="Arial"/>
              <a:sym typeface="Arial"/>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a:latin typeface="Times New Roman" panose="02020603050405020304" pitchFamily="18" charset="0"/>
                <a:ea typeface="MS PGothic" panose="020B0600070205080204" pitchFamily="34" charset="-128"/>
              </a:rPr>
              <a:t>School-Parent</a:t>
            </a:r>
            <a:r>
              <a:rPr lang="en-US" altLang="en-US" b="1" baseline="0">
                <a:latin typeface="Times New Roman" panose="02020603050405020304" pitchFamily="18" charset="0"/>
                <a:ea typeface="MS PGothic" panose="020B0600070205080204" pitchFamily="34" charset="-128"/>
              </a:rPr>
              <a:t> Compact</a:t>
            </a:r>
          </a:p>
          <a:p>
            <a:r>
              <a:rPr lang="en-US" sz="1200" b="0" i="0" u="none" strike="noStrike" kern="1200" cap="none">
                <a:solidFill>
                  <a:schemeClr val="tx1"/>
                </a:solidFill>
                <a:effectLst/>
                <a:latin typeface="Arial"/>
                <a:ea typeface="Arial"/>
                <a:cs typeface="Arial"/>
                <a:sym typeface="Arial"/>
              </a:rPr>
              <a:t>A School-Parent Compact is a written agreement between parents, students and teachers developed together. It explains what families and schools can do to help children reach grade-level standards.</a:t>
            </a:r>
          </a:p>
          <a:p>
            <a:r>
              <a:rPr lang="en-US" sz="1200" b="1" i="0" u="sng" strike="noStrike" kern="1200" cap="none">
                <a:solidFill>
                  <a:schemeClr val="tx1"/>
                </a:solidFill>
                <a:effectLst/>
                <a:latin typeface="Arial"/>
                <a:ea typeface="Arial"/>
                <a:cs typeface="Arial"/>
                <a:sym typeface="Arial"/>
              </a:rPr>
              <a:t>An Effective Compact links to Learning:</a:t>
            </a:r>
            <a:endParaRPr lang="en-US" sz="1200" b="1" i="0" u="none" strike="noStrike" kern="1200" cap="none">
              <a:solidFill>
                <a:schemeClr val="tx1"/>
              </a:solidFill>
              <a:effectLst/>
              <a:latin typeface="Arial"/>
              <a:ea typeface="Arial"/>
              <a:cs typeface="Arial"/>
              <a:sym typeface="Arial"/>
            </a:endParaRPr>
          </a:p>
          <a:p>
            <a:r>
              <a:rPr lang="en-US" sz="1200" b="1" i="0" u="sng" strike="noStrike" kern="1200" cap="none">
                <a:solidFill>
                  <a:schemeClr val="tx1"/>
                </a:solidFill>
                <a:effectLst/>
                <a:latin typeface="Arial"/>
                <a:ea typeface="Arial"/>
                <a:cs typeface="Arial"/>
                <a:sym typeface="Arial"/>
              </a:rPr>
              <a:t>Links</a:t>
            </a:r>
            <a:r>
              <a:rPr lang="en-US" sz="1200" b="0" i="0" u="none" strike="noStrike" kern="1200" cap="none">
                <a:solidFill>
                  <a:schemeClr val="tx1"/>
                </a:solidFill>
                <a:effectLst/>
                <a:latin typeface="Arial"/>
                <a:ea typeface="Arial"/>
                <a:cs typeface="Arial"/>
                <a:sym typeface="Arial"/>
              </a:rPr>
              <a:t> goals to the school improvement plan.</a:t>
            </a:r>
          </a:p>
          <a:p>
            <a:r>
              <a:rPr lang="en-US" sz="1200" b="1" i="0" u="sng" strike="noStrike" kern="1200" cap="none">
                <a:solidFill>
                  <a:schemeClr val="tx1"/>
                </a:solidFill>
                <a:effectLst/>
                <a:latin typeface="Arial"/>
                <a:ea typeface="Arial"/>
                <a:cs typeface="Arial"/>
                <a:sym typeface="Arial"/>
              </a:rPr>
              <a:t>Focuses</a:t>
            </a:r>
            <a:r>
              <a:rPr lang="en-US" sz="1200" b="0" i="0" u="none" strike="noStrike" kern="1200" cap="none">
                <a:solidFill>
                  <a:schemeClr val="tx1"/>
                </a:solidFill>
                <a:effectLst/>
                <a:latin typeface="Arial"/>
                <a:ea typeface="Arial"/>
                <a:cs typeface="Arial"/>
                <a:sym typeface="Arial"/>
              </a:rPr>
              <a:t> on students learning skills.</a:t>
            </a:r>
          </a:p>
          <a:p>
            <a:r>
              <a:rPr lang="en-US" sz="1200" b="1" i="0" u="sng" strike="noStrike" kern="1200" cap="none">
                <a:solidFill>
                  <a:schemeClr val="tx1"/>
                </a:solidFill>
                <a:effectLst/>
                <a:latin typeface="Arial"/>
                <a:ea typeface="Arial"/>
                <a:cs typeface="Arial"/>
                <a:sym typeface="Arial"/>
              </a:rPr>
              <a:t>Describes</a:t>
            </a:r>
            <a:r>
              <a:rPr lang="en-US" sz="1200" b="0" i="0" u="none" strike="noStrike" kern="1200" cap="none">
                <a:solidFill>
                  <a:schemeClr val="tx1"/>
                </a:solidFill>
                <a:effectLst/>
                <a:latin typeface="Arial"/>
                <a:ea typeface="Arial"/>
                <a:cs typeface="Arial"/>
                <a:sym typeface="Arial"/>
              </a:rPr>
              <a:t> how teachers will help students develop those skills using high-quality instruction.</a:t>
            </a:r>
          </a:p>
          <a:p>
            <a:r>
              <a:rPr lang="en-US" sz="1200" b="1" i="0" u="sng" strike="noStrike" kern="1200" cap="none">
                <a:solidFill>
                  <a:schemeClr val="tx1"/>
                </a:solidFill>
                <a:effectLst/>
                <a:latin typeface="Arial"/>
                <a:ea typeface="Arial"/>
                <a:cs typeface="Arial"/>
                <a:sym typeface="Arial"/>
              </a:rPr>
              <a:t>Shares</a:t>
            </a:r>
            <a:r>
              <a:rPr lang="en-US" sz="1200" b="0" i="0" u="none" strike="noStrike" kern="1200" cap="none">
                <a:solidFill>
                  <a:schemeClr val="tx1"/>
                </a:solidFill>
                <a:effectLst/>
                <a:latin typeface="Arial"/>
                <a:ea typeface="Arial"/>
                <a:cs typeface="Arial"/>
                <a:sym typeface="Arial"/>
              </a:rPr>
              <a:t> strategies parents can use at home.</a:t>
            </a:r>
          </a:p>
          <a:p>
            <a:r>
              <a:rPr lang="en-US" sz="1200" b="1" i="0" u="sng" strike="noStrike" kern="1200" cap="none">
                <a:solidFill>
                  <a:schemeClr val="tx1"/>
                </a:solidFill>
                <a:effectLst/>
                <a:latin typeface="Arial"/>
                <a:ea typeface="Arial"/>
                <a:cs typeface="Arial"/>
                <a:sym typeface="Arial"/>
              </a:rPr>
              <a:t>Explains</a:t>
            </a:r>
            <a:r>
              <a:rPr lang="en-US" sz="1200" b="1" i="0" u="none" strike="noStrike" kern="1200" cap="none">
                <a:solidFill>
                  <a:schemeClr val="tx1"/>
                </a:solidFill>
                <a:effectLst/>
                <a:latin typeface="Arial"/>
                <a:ea typeface="Arial"/>
                <a:cs typeface="Arial"/>
                <a:sym typeface="Arial"/>
              </a:rPr>
              <a:t> </a:t>
            </a:r>
            <a:r>
              <a:rPr lang="en-US" sz="1200" b="0" i="0" u="none" strike="noStrike" kern="1200" cap="none">
                <a:solidFill>
                  <a:schemeClr val="tx1"/>
                </a:solidFill>
                <a:effectLst/>
                <a:latin typeface="Arial"/>
                <a:ea typeface="Arial"/>
                <a:cs typeface="Arial"/>
                <a:sym typeface="Arial"/>
              </a:rPr>
              <a:t>how teachers and parents will communicate about student progress.</a:t>
            </a:r>
          </a:p>
          <a:p>
            <a:r>
              <a:rPr lang="en-US" sz="1200" b="1" i="0" u="sng" strike="noStrike" kern="1200" cap="none">
                <a:solidFill>
                  <a:schemeClr val="tx1"/>
                </a:solidFill>
                <a:effectLst/>
                <a:latin typeface="Arial"/>
                <a:ea typeface="Arial"/>
                <a:cs typeface="Arial"/>
                <a:sym typeface="Arial"/>
              </a:rPr>
              <a:t>Describes</a:t>
            </a:r>
            <a:r>
              <a:rPr lang="en-US" sz="1200" b="0" i="0" u="none" strike="noStrike" kern="1200" cap="none">
                <a:solidFill>
                  <a:schemeClr val="tx1"/>
                </a:solidFill>
                <a:effectLst/>
                <a:latin typeface="Arial"/>
                <a:ea typeface="Arial"/>
                <a:cs typeface="Arial"/>
                <a:sym typeface="Arial"/>
              </a:rPr>
              <a:t> opportunities for parents to volunteer, observe, and participate in the classroom.</a:t>
            </a:r>
          </a:p>
          <a:p>
            <a:endParaRPr lang="en-US" altLang="en-US" sz="1200" b="0" i="0" u="none" strike="noStrike" kern="1200" cap="none" baseline="0">
              <a:solidFill>
                <a:schemeClr val="tx1"/>
              </a:solidFill>
              <a:effectLst/>
              <a:latin typeface="Arial"/>
              <a:ea typeface="MS PGothic" panose="020B0600070205080204" pitchFamily="34" charset="-128"/>
              <a:cs typeface="Arial"/>
              <a:sym typeface="Arial"/>
            </a:endParaRPr>
          </a:p>
          <a:p>
            <a:pPr marL="139700" indent="0">
              <a:buNone/>
            </a:pPr>
            <a:r>
              <a:rPr lang="en-US" altLang="en-US" b="1" baseline="0">
                <a:latin typeface="Times New Roman" panose="02020603050405020304" pitchFamily="18" charset="0"/>
                <a:ea typeface="MS PGothic" panose="020B0600070205080204" pitchFamily="34" charset="-128"/>
              </a:rPr>
              <a:t>Building Capacity</a:t>
            </a:r>
          </a:p>
          <a:p>
            <a:pPr marL="171450" indent="-171450">
              <a:buFont typeface="Arial" panose="020B0604020202020204" pitchFamily="34" charset="0"/>
              <a:buChar char="•"/>
              <a:defRPr/>
            </a:pPr>
            <a:r>
              <a:rPr lang="en-US" sz="1200" b="0" i="0" u="none" strike="noStrike" cap="none">
                <a:solidFill>
                  <a:srgbClr val="000000"/>
                </a:solidFill>
                <a:latin typeface="Arial"/>
                <a:ea typeface="Batang" pitchFamily="18" charset="-127"/>
                <a:cs typeface="Arial" panose="020B0604020202020204" pitchFamily="34" charset="0"/>
                <a:sym typeface="Arial"/>
              </a:rPr>
              <a:t>Build capacity to involve parents/stakeholders </a:t>
            </a:r>
            <a:br>
              <a:rPr lang="en-US" sz="1200" b="0" i="0" u="none" strike="noStrike" cap="none">
                <a:solidFill>
                  <a:srgbClr val="000000"/>
                </a:solidFill>
                <a:latin typeface="Arial"/>
                <a:ea typeface="Batang" pitchFamily="18" charset="-127"/>
                <a:cs typeface="Arial" panose="020B0604020202020204" pitchFamily="34" charset="0"/>
                <a:sym typeface="Arial"/>
              </a:rPr>
            </a:br>
            <a:r>
              <a:rPr lang="en-US" sz="1200" b="0" i="0" u="none" strike="noStrike" cap="none">
                <a:solidFill>
                  <a:srgbClr val="000000"/>
                </a:solidFill>
                <a:latin typeface="Arial"/>
                <a:ea typeface="Batang" pitchFamily="18" charset="-127"/>
                <a:cs typeface="Arial" panose="020B0604020202020204" pitchFamily="34" charset="0"/>
                <a:sym typeface="Arial"/>
              </a:rPr>
              <a:t>in an effective partnership with the school.</a:t>
            </a:r>
          </a:p>
          <a:p>
            <a:pPr marL="171450" indent="-171450">
              <a:buFont typeface="Arial" panose="020B0604020202020204" pitchFamily="34" charset="0"/>
              <a:buChar char="•"/>
              <a:defRPr/>
            </a:pPr>
            <a:r>
              <a:rPr lang="en-US" sz="1200" b="0" i="0" u="none" strike="noStrike" cap="none">
                <a:solidFill>
                  <a:srgbClr val="000000"/>
                </a:solidFill>
                <a:latin typeface="Arial"/>
                <a:ea typeface="Batang" pitchFamily="18" charset="-127"/>
                <a:cs typeface="Arial" panose="020B0604020202020204" pitchFamily="34" charset="0"/>
                <a:sym typeface="Arial"/>
              </a:rPr>
              <a:t>Share and support high student academic achievement</a:t>
            </a:r>
            <a:r>
              <a:rPr lang="en-US" sz="1200">
                <a:ea typeface="Batang" pitchFamily="18" charset="-127"/>
                <a:cs typeface="Arial" panose="020B0604020202020204" pitchFamily="34" charset="0"/>
              </a:rPr>
              <a:t>.</a:t>
            </a:r>
          </a:p>
          <a:p>
            <a:pPr marL="139700" indent="0">
              <a:spcBef>
                <a:spcPct val="0"/>
              </a:spcBef>
              <a:buNone/>
            </a:pPr>
            <a:endParaRPr lang="en-US" altLang="en-US" b="0" baseline="0">
              <a:latin typeface="Times New Roman" panose="02020603050405020304" pitchFamily="18" charset="0"/>
              <a:ea typeface="MS PGothic" panose="020B0600070205080204" pitchFamily="34" charset="-128"/>
            </a:endParaRPr>
          </a:p>
          <a:p>
            <a:pPr marL="139700" indent="0">
              <a:spcBef>
                <a:spcPct val="0"/>
              </a:spcBef>
              <a:buNone/>
            </a:pPr>
            <a:r>
              <a:rPr lang="en-US" altLang="en-US" b="1" baseline="0">
                <a:latin typeface="Times New Roman" panose="02020603050405020304" pitchFamily="18" charset="0"/>
                <a:ea typeface="MS PGothic" panose="020B0600070205080204" pitchFamily="34" charset="-128"/>
              </a:rPr>
              <a:t>Family Engagement Events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1" u="sng" strike="noStrike" kern="1200" cap="none" baseline="0">
                <a:solidFill>
                  <a:srgbClr val="FF0000"/>
                </a:solidFill>
                <a:latin typeface="Arial"/>
                <a:ea typeface="Arial"/>
                <a:cs typeface="Arial"/>
                <a:sym typeface="Arial"/>
              </a:rPr>
              <a:t>Insert school’s name </a:t>
            </a:r>
            <a:r>
              <a:rPr lang="en-US" sz="1200" b="0" i="0" u="none" strike="noStrike" kern="1200" cap="none" baseline="0">
                <a:solidFill>
                  <a:schemeClr val="tx1"/>
                </a:solidFill>
                <a:latin typeface="Arial"/>
                <a:ea typeface="Arial"/>
                <a:cs typeface="Arial"/>
                <a:sym typeface="Arial"/>
              </a:rPr>
              <a:t>will host the family engagement events to build the capacity for strong family engagement to support a partnership among the school, parents, and the community to improve student academic achievement. All meetings for parents and family members will be held </a:t>
            </a:r>
            <a:r>
              <a:rPr lang="en-US" sz="1200" b="0" i="1" u="sng" strike="noStrike" kern="1200" cap="none" baseline="0">
                <a:solidFill>
                  <a:schemeClr val="tx1"/>
                </a:solidFill>
                <a:latin typeface="Arial"/>
                <a:ea typeface="Arial"/>
                <a:cs typeface="Arial"/>
                <a:sym typeface="Arial"/>
              </a:rPr>
              <a:t>insert school information here</a:t>
            </a:r>
            <a:r>
              <a:rPr lang="en-US" sz="1200" b="0" i="1" u="none" strike="noStrike" kern="1200" cap="none" baseline="0">
                <a:solidFill>
                  <a:schemeClr val="tx1"/>
                </a:solidFill>
                <a:latin typeface="Arial"/>
                <a:ea typeface="Arial"/>
                <a:cs typeface="Arial"/>
                <a:sym typeface="Arial"/>
              </a:rPr>
              <a:t>.  (Example: </a:t>
            </a:r>
            <a:r>
              <a:rPr lang="en-US" sz="1200" b="0" i="0" u="none" strike="noStrike" kern="1200" cap="none" baseline="0">
                <a:solidFill>
                  <a:schemeClr val="tx1"/>
                </a:solidFill>
                <a:latin typeface="Arial"/>
                <a:ea typeface="Arial"/>
                <a:cs typeface="Arial"/>
                <a:sym typeface="Arial"/>
              </a:rPr>
              <a:t>twice during the day in the morning before school and in the evening at 7:00 pm)</a:t>
            </a:r>
          </a:p>
          <a:p>
            <a:pPr>
              <a:spcBef>
                <a:spcPct val="0"/>
              </a:spcBef>
            </a:pPr>
            <a:endParaRPr lang="en-US" altLang="en-US" b="1" baseline="0">
              <a:latin typeface="Times New Roman" panose="02020603050405020304" pitchFamily="18" charset="0"/>
              <a:ea typeface="MS PGothic" panose="020B0600070205080204" pitchFamily="34" charset="-128"/>
            </a:endParaRPr>
          </a:p>
          <a:p>
            <a:pPr marL="139700" indent="0">
              <a:spcBef>
                <a:spcPct val="0"/>
              </a:spcBef>
              <a:buNone/>
            </a:pPr>
            <a:r>
              <a:rPr lang="en-US" altLang="en-US" b="1" baseline="0">
                <a:latin typeface="Times New Roman" panose="02020603050405020304" pitchFamily="18" charset="0"/>
                <a:ea typeface="MS PGothic" panose="020B0600070205080204" pitchFamily="34" charset="-128"/>
              </a:rPr>
              <a:t>Accessibility </a:t>
            </a:r>
          </a:p>
          <a:p>
            <a:pPr marL="285750" indent="-285750">
              <a:buFont typeface="Arial" panose="020B0604020202020204" pitchFamily="34" charset="0"/>
              <a:buChar char="•"/>
              <a:defRPr/>
            </a:pPr>
            <a:r>
              <a:rPr lang="en-US" sz="1200" b="0" i="0" u="none" strike="noStrike" cap="none">
                <a:solidFill>
                  <a:srgbClr val="000000"/>
                </a:solidFill>
                <a:latin typeface="Arial"/>
                <a:ea typeface="Batang" pitchFamily="18" charset="-127"/>
                <a:cs typeface="Arial" panose="020B0604020202020204" pitchFamily="34" charset="0"/>
                <a:sym typeface="Arial"/>
              </a:rPr>
              <a:t>Provide full opportunities of parents with limited English proficiency, parents of migratory children, and parents with disabilities. </a:t>
            </a:r>
          </a:p>
          <a:p>
            <a:pPr marL="285750" indent="-285750">
              <a:buFont typeface="Arial" panose="020B0604020202020204" pitchFamily="34" charset="0"/>
              <a:buChar char="•"/>
              <a:defRPr/>
            </a:pPr>
            <a:r>
              <a:rPr lang="en-US" sz="1200" b="0" i="0" u="none" strike="noStrike" cap="none">
                <a:solidFill>
                  <a:srgbClr val="000000"/>
                </a:solidFill>
                <a:latin typeface="Arial"/>
                <a:ea typeface="Batang" pitchFamily="18" charset="-127"/>
                <a:cs typeface="Arial" panose="020B0604020202020204" pitchFamily="34" charset="0"/>
                <a:sym typeface="Arial"/>
              </a:rPr>
              <a:t>Provide information and school reports in a language parents can understand, such as translated flyers or an interpreter present at meetings.</a:t>
            </a:r>
          </a:p>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22</a:t>
            </a:fld>
            <a:endParaRPr lang="en-US"/>
          </a:p>
        </p:txBody>
      </p:sp>
    </p:spTree>
    <p:extLst>
      <p:ext uri="{BB962C8B-B14F-4D97-AF65-F5344CB8AC3E}">
        <p14:creationId xmlns:p14="http://schemas.microsoft.com/office/powerpoint/2010/main" val="2748401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i="0" u="none" strike="noStrike" kern="1200" cap="none">
                <a:solidFill>
                  <a:schemeClr val="tx1"/>
                </a:solidFill>
                <a:effectLst/>
                <a:latin typeface="Arial"/>
                <a:ea typeface="Arial"/>
                <a:cs typeface="Arial"/>
                <a:sym typeface="Arial"/>
              </a:rPr>
              <a:t>District Level Title I Parent and Family Engagement Plan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cap="none">
                <a:solidFill>
                  <a:schemeClr val="tx1"/>
                </a:solidFill>
                <a:effectLst/>
                <a:latin typeface="Arial"/>
                <a:ea typeface="Arial"/>
                <a:cs typeface="Arial"/>
                <a:sym typeface="Arial"/>
              </a:rPr>
              <a:t>In support of strengthening student academic achievement, the Bibb County School District (BCSD) jointly developed a parent and family engagement plan that establishes the district’s expectations and objectives for meaningful family engagement. It describes BCSD’s commitment to engage families in the education of their children and builds the capacity of its Title I schools to succeed in reaching the district and student academic achievement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23</a:t>
            </a:fld>
            <a:endParaRPr lang="en-US"/>
          </a:p>
        </p:txBody>
      </p:sp>
    </p:spTree>
    <p:extLst>
      <p:ext uri="{BB962C8B-B14F-4D97-AF65-F5344CB8AC3E}">
        <p14:creationId xmlns:p14="http://schemas.microsoft.com/office/powerpoint/2010/main" val="2646087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a:latin typeface="Times New Roman" panose="02020603050405020304" pitchFamily="18" charset="0"/>
                <a:ea typeface="MS PGothic" panose="020B0600070205080204" pitchFamily="34" charset="-128"/>
              </a:rPr>
              <a:t>School Level Title I Parent and Family Engagement Plan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b="0" i="0" u="none" strike="noStrike" kern="1200" cap="none" baseline="0">
                <a:solidFill>
                  <a:schemeClr val="tx1"/>
                </a:solidFill>
                <a:latin typeface="Arial"/>
                <a:ea typeface="Arial"/>
                <a:cs typeface="Arial"/>
                <a:sym typeface="Arial"/>
              </a:rPr>
              <a:t>This is a plan that describes how </a:t>
            </a:r>
            <a:r>
              <a:rPr lang="en-US" sz="1200" b="0" i="1" u="sng" strike="noStrike" kern="1200" cap="none" baseline="0">
                <a:solidFill>
                  <a:schemeClr val="tx1"/>
                </a:solidFill>
                <a:latin typeface="Arial"/>
                <a:ea typeface="Arial"/>
                <a:cs typeface="Arial"/>
                <a:sym typeface="Arial"/>
              </a:rPr>
              <a:t>Insert school’s name </a:t>
            </a:r>
            <a:r>
              <a:rPr lang="en-US" sz="1200" b="0" i="0" u="none" strike="noStrike" kern="1200" cap="none" baseline="0">
                <a:solidFill>
                  <a:schemeClr val="tx1"/>
                </a:solidFill>
                <a:latin typeface="Arial"/>
                <a:ea typeface="Arial"/>
                <a:cs typeface="Arial"/>
                <a:sym typeface="Arial"/>
              </a:rPr>
              <a:t>will provide opportunities to improve family engagement to support student learning. </a:t>
            </a:r>
            <a:r>
              <a:rPr lang="en-US" sz="1200" b="0" i="1" u="sng" strike="noStrike" kern="1200" cap="none" baseline="0">
                <a:solidFill>
                  <a:schemeClr val="tx1"/>
                </a:solidFill>
                <a:latin typeface="Arial"/>
                <a:ea typeface="Arial"/>
                <a:cs typeface="Arial"/>
                <a:sym typeface="Arial"/>
              </a:rPr>
              <a:t>Insert school’s name </a:t>
            </a:r>
            <a:r>
              <a:rPr lang="en-US" sz="1200" b="0" i="0" u="none" strike="noStrike" kern="1200" cap="none" baseline="0">
                <a:solidFill>
                  <a:schemeClr val="tx1"/>
                </a:solidFill>
                <a:latin typeface="Arial"/>
                <a:ea typeface="Arial"/>
                <a:cs typeface="Arial"/>
                <a:sym typeface="Arial"/>
              </a:rPr>
              <a:t>values the contributions and involvement of parents and family members to establish an equal partnership for the common goal of improving student achievement. This plan describes the different ways that </a:t>
            </a:r>
            <a:r>
              <a:rPr lang="en-US" sz="1200" b="0" i="1" u="sng" strike="noStrike" kern="1200" cap="none" baseline="0">
                <a:solidFill>
                  <a:schemeClr val="tx1"/>
                </a:solidFill>
                <a:latin typeface="Arial"/>
                <a:ea typeface="Arial"/>
                <a:cs typeface="Arial"/>
                <a:sym typeface="Arial"/>
              </a:rPr>
              <a:t>Insert school’s name</a:t>
            </a:r>
            <a:r>
              <a:rPr lang="en-US" sz="1200" b="0" i="1" u="none" strike="noStrike" kern="1200" cap="none" baseline="0">
                <a:solidFill>
                  <a:schemeClr val="tx1"/>
                </a:solidFill>
                <a:latin typeface="Arial"/>
                <a:ea typeface="Arial"/>
                <a:cs typeface="Arial"/>
                <a:sym typeface="Arial"/>
              </a:rPr>
              <a:t> </a:t>
            </a:r>
            <a:r>
              <a:rPr lang="en-US" sz="1200" b="0" i="0" u="none" strike="noStrike" kern="1200" cap="none" baseline="0">
                <a:solidFill>
                  <a:schemeClr val="tx1"/>
                </a:solidFill>
                <a:latin typeface="Arial"/>
                <a:ea typeface="Arial"/>
                <a:cs typeface="Arial"/>
                <a:sym typeface="Arial"/>
              </a:rPr>
              <a:t>will support family engagement and how parents can help plan and participate in activities and events to promote student learning at school and at home. </a:t>
            </a:r>
          </a:p>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24</a:t>
            </a:fld>
            <a:endParaRPr lang="en-US"/>
          </a:p>
        </p:txBody>
      </p:sp>
    </p:spTree>
    <p:extLst>
      <p:ext uri="{BB962C8B-B14F-4D97-AF65-F5344CB8AC3E}">
        <p14:creationId xmlns:p14="http://schemas.microsoft.com/office/powerpoint/2010/main" val="2471815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1">
                <a:latin typeface="Times New Roman" panose="02020603050405020304" pitchFamily="18" charset="0"/>
                <a:ea typeface="MS PGothic" panose="020B0600070205080204" pitchFamily="34" charset="-128"/>
              </a:rPr>
              <a:t>School-Parent</a:t>
            </a:r>
            <a:r>
              <a:rPr lang="en-US" altLang="en-US" b="1" baseline="0">
                <a:latin typeface="Times New Roman" panose="02020603050405020304" pitchFamily="18" charset="0"/>
                <a:ea typeface="MS PGothic" panose="020B0600070205080204" pitchFamily="34" charset="-128"/>
              </a:rPr>
              <a:t> Compact</a:t>
            </a:r>
          </a:p>
          <a:p>
            <a:r>
              <a:rPr lang="en-US" sz="1200" b="0" i="0" u="none" strike="noStrike" kern="1200" cap="none">
                <a:solidFill>
                  <a:schemeClr val="tx1"/>
                </a:solidFill>
                <a:effectLst/>
                <a:latin typeface="Arial"/>
                <a:ea typeface="Arial"/>
                <a:cs typeface="Arial"/>
                <a:sym typeface="Arial"/>
              </a:rPr>
              <a:t>A School-Parent Compact is a written agreement between parents, students and teachers developed together. It explains what families and schools can do to help children reach grade-level standards.</a:t>
            </a:r>
          </a:p>
          <a:p>
            <a:endParaRPr lang="en-US" sz="1200" b="1" i="0" u="sng" strike="noStrike" kern="1200" cap="none">
              <a:solidFill>
                <a:schemeClr val="tx1"/>
              </a:solidFill>
              <a:effectLst/>
              <a:latin typeface="Arial"/>
              <a:ea typeface="Arial"/>
              <a:cs typeface="Arial"/>
              <a:sym typeface="Arial"/>
            </a:endParaRPr>
          </a:p>
          <a:p>
            <a:r>
              <a:rPr lang="en-US" sz="1200" b="1" i="0" u="sng" strike="noStrike" kern="1200" cap="none">
                <a:solidFill>
                  <a:schemeClr val="tx1"/>
                </a:solidFill>
                <a:effectLst/>
                <a:latin typeface="Arial"/>
                <a:ea typeface="Arial"/>
                <a:cs typeface="Arial"/>
                <a:sym typeface="Arial"/>
              </a:rPr>
              <a:t>An Effective Compact links to Learning:</a:t>
            </a:r>
            <a:endParaRPr lang="en-US" sz="1200" b="1" i="0" u="none" strike="noStrike" kern="1200" cap="none">
              <a:solidFill>
                <a:schemeClr val="tx1"/>
              </a:solidFill>
              <a:effectLst/>
              <a:latin typeface="Arial"/>
              <a:ea typeface="Arial"/>
              <a:cs typeface="Arial"/>
              <a:sym typeface="Arial"/>
            </a:endParaRPr>
          </a:p>
          <a:p>
            <a:r>
              <a:rPr lang="en-US" sz="1200" b="1" i="0" u="sng" strike="noStrike" kern="1200" cap="none">
                <a:solidFill>
                  <a:schemeClr val="tx1"/>
                </a:solidFill>
                <a:effectLst/>
                <a:latin typeface="Arial"/>
                <a:ea typeface="Arial"/>
                <a:cs typeface="Arial"/>
                <a:sym typeface="Arial"/>
              </a:rPr>
              <a:t>Links</a:t>
            </a:r>
            <a:r>
              <a:rPr lang="en-US" sz="1200" b="0" i="0" u="none" strike="noStrike" kern="1200" cap="none">
                <a:solidFill>
                  <a:schemeClr val="tx1"/>
                </a:solidFill>
                <a:effectLst/>
                <a:latin typeface="Arial"/>
                <a:ea typeface="Arial"/>
                <a:cs typeface="Arial"/>
                <a:sym typeface="Arial"/>
              </a:rPr>
              <a:t> goals to the school improvement plan.</a:t>
            </a:r>
          </a:p>
          <a:p>
            <a:r>
              <a:rPr lang="en-US" sz="1200" b="1" i="0" u="sng" strike="noStrike" kern="1200" cap="none">
                <a:solidFill>
                  <a:schemeClr val="tx1"/>
                </a:solidFill>
                <a:effectLst/>
                <a:latin typeface="Arial"/>
                <a:ea typeface="Arial"/>
                <a:cs typeface="Arial"/>
                <a:sym typeface="Arial"/>
              </a:rPr>
              <a:t>Focuses</a:t>
            </a:r>
            <a:r>
              <a:rPr lang="en-US" sz="1200" b="0" i="0" u="none" strike="noStrike" kern="1200" cap="none">
                <a:solidFill>
                  <a:schemeClr val="tx1"/>
                </a:solidFill>
                <a:effectLst/>
                <a:latin typeface="Arial"/>
                <a:ea typeface="Arial"/>
                <a:cs typeface="Arial"/>
                <a:sym typeface="Arial"/>
              </a:rPr>
              <a:t> on students learning skills.</a:t>
            </a:r>
          </a:p>
          <a:p>
            <a:r>
              <a:rPr lang="en-US" sz="1200" b="1" i="0" u="sng" strike="noStrike" kern="1200" cap="none">
                <a:solidFill>
                  <a:schemeClr val="tx1"/>
                </a:solidFill>
                <a:effectLst/>
                <a:latin typeface="Arial"/>
                <a:ea typeface="Arial"/>
                <a:cs typeface="Arial"/>
                <a:sym typeface="Arial"/>
              </a:rPr>
              <a:t>Describes</a:t>
            </a:r>
            <a:r>
              <a:rPr lang="en-US" sz="1200" b="0" i="0" u="none" strike="noStrike" kern="1200" cap="none">
                <a:solidFill>
                  <a:schemeClr val="tx1"/>
                </a:solidFill>
                <a:effectLst/>
                <a:latin typeface="Arial"/>
                <a:ea typeface="Arial"/>
                <a:cs typeface="Arial"/>
                <a:sym typeface="Arial"/>
              </a:rPr>
              <a:t> how teachers will help students develop those skills using high-quality instruction.</a:t>
            </a:r>
          </a:p>
          <a:p>
            <a:r>
              <a:rPr lang="en-US" sz="1200" b="1" i="0" u="sng" strike="noStrike" kern="1200" cap="none">
                <a:solidFill>
                  <a:schemeClr val="tx1"/>
                </a:solidFill>
                <a:effectLst/>
                <a:latin typeface="Arial"/>
                <a:ea typeface="Arial"/>
                <a:cs typeface="Arial"/>
                <a:sym typeface="Arial"/>
              </a:rPr>
              <a:t>Shares</a:t>
            </a:r>
            <a:r>
              <a:rPr lang="en-US" sz="1200" b="0" i="0" u="none" strike="noStrike" kern="1200" cap="none">
                <a:solidFill>
                  <a:schemeClr val="tx1"/>
                </a:solidFill>
                <a:effectLst/>
                <a:latin typeface="Arial"/>
                <a:ea typeface="Arial"/>
                <a:cs typeface="Arial"/>
                <a:sym typeface="Arial"/>
              </a:rPr>
              <a:t> strategies parents can use at home.</a:t>
            </a:r>
          </a:p>
          <a:p>
            <a:r>
              <a:rPr lang="en-US" sz="1200" b="1" i="0" u="sng" strike="noStrike" kern="1200" cap="none">
                <a:solidFill>
                  <a:schemeClr val="tx1"/>
                </a:solidFill>
                <a:effectLst/>
                <a:latin typeface="Arial"/>
                <a:ea typeface="Arial"/>
                <a:cs typeface="Arial"/>
                <a:sym typeface="Arial"/>
              </a:rPr>
              <a:t>Explains</a:t>
            </a:r>
            <a:r>
              <a:rPr lang="en-US" sz="1200" b="1" i="0" u="none" strike="noStrike" kern="1200" cap="none">
                <a:solidFill>
                  <a:schemeClr val="tx1"/>
                </a:solidFill>
                <a:effectLst/>
                <a:latin typeface="Arial"/>
                <a:ea typeface="Arial"/>
                <a:cs typeface="Arial"/>
                <a:sym typeface="Arial"/>
              </a:rPr>
              <a:t> </a:t>
            </a:r>
            <a:r>
              <a:rPr lang="en-US" sz="1200" b="0" i="0" u="none" strike="noStrike" kern="1200" cap="none">
                <a:solidFill>
                  <a:schemeClr val="tx1"/>
                </a:solidFill>
                <a:effectLst/>
                <a:latin typeface="Arial"/>
                <a:ea typeface="Arial"/>
                <a:cs typeface="Arial"/>
                <a:sym typeface="Arial"/>
              </a:rPr>
              <a:t>how teachers and parents will communicate about student progress.</a:t>
            </a:r>
          </a:p>
          <a:p>
            <a:r>
              <a:rPr lang="en-US" sz="1200" b="1" i="0" u="sng" strike="noStrike" kern="1200" cap="none">
                <a:solidFill>
                  <a:schemeClr val="tx1"/>
                </a:solidFill>
                <a:effectLst/>
                <a:latin typeface="Arial"/>
                <a:ea typeface="Arial"/>
                <a:cs typeface="Arial"/>
                <a:sym typeface="Arial"/>
              </a:rPr>
              <a:t>Describes</a:t>
            </a:r>
            <a:r>
              <a:rPr lang="en-US" sz="1200" b="0" i="0" u="none" strike="noStrike" kern="1200" cap="none">
                <a:solidFill>
                  <a:schemeClr val="tx1"/>
                </a:solidFill>
                <a:effectLst/>
                <a:latin typeface="Arial"/>
                <a:ea typeface="Arial"/>
                <a:cs typeface="Arial"/>
                <a:sym typeface="Arial"/>
              </a:rPr>
              <a:t> opportunities for parents to volunteer, observe, and participate in the classroom.</a:t>
            </a:r>
          </a:p>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25</a:t>
            </a:fld>
            <a:endParaRPr lang="en-US"/>
          </a:p>
        </p:txBody>
      </p:sp>
    </p:spTree>
    <p:extLst>
      <p:ext uri="{BB962C8B-B14F-4D97-AF65-F5344CB8AC3E}">
        <p14:creationId xmlns:p14="http://schemas.microsoft.com/office/powerpoint/2010/main" val="152267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26</a:t>
            </a:fld>
            <a:endParaRPr lang="en-US"/>
          </a:p>
        </p:txBody>
      </p:sp>
    </p:spTree>
    <p:extLst>
      <p:ext uri="{BB962C8B-B14F-4D97-AF65-F5344CB8AC3E}">
        <p14:creationId xmlns:p14="http://schemas.microsoft.com/office/powerpoint/2010/main" val="751402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b="0" i="0" u="none" strike="noStrike" cap="none" baseline="0">
                <a:solidFill>
                  <a:srgbClr val="000000"/>
                </a:solidFill>
                <a:latin typeface="Arial"/>
                <a:cs typeface="Arial"/>
                <a:sym typeface="Arial"/>
              </a:rPr>
              <a:t>This notification must be provided to parents of participating English Language Learners (ELs) </a:t>
            </a:r>
            <a:r>
              <a:rPr lang="en-US"/>
              <a:t>not later than 30 days after the beginning of the school year.  For those</a:t>
            </a:r>
            <a:r>
              <a:rPr lang="en-US" baseline="0"/>
              <a:t> </a:t>
            </a:r>
            <a:r>
              <a:rPr lang="en-US"/>
              <a:t>children who have not been identified as ELs during the first 30 days of school, the District</a:t>
            </a:r>
            <a:r>
              <a:rPr lang="en-US" baseline="0"/>
              <a:t> </a:t>
            </a:r>
            <a:r>
              <a:rPr lang="en-US"/>
              <a:t>shall notify the children’s parents during the first 2 weeks of the EL being placed in a supplemental language program funded by Title I or Title III with the following content: </a:t>
            </a:r>
          </a:p>
          <a:p>
            <a:pPr marL="0" indent="0">
              <a:buFont typeface="Arial" panose="020B0604020202020204" pitchFamily="34" charset="0"/>
              <a:buNone/>
            </a:pPr>
            <a:endParaRPr lang="en-US" sz="1100" b="1" i="0" u="none" strike="noStrike" cap="none" baseline="0">
              <a:solidFill>
                <a:srgbClr val="000000"/>
              </a:solidFill>
              <a:latin typeface="Arial"/>
              <a:ea typeface="Arial"/>
              <a:cs typeface="Arial"/>
              <a:sym typeface="Arial"/>
            </a:endParaRPr>
          </a:p>
          <a:p>
            <a:pPr marL="0" indent="0">
              <a:buFont typeface="Arial" panose="020B0604020202020204" pitchFamily="34" charset="0"/>
              <a:buNone/>
            </a:pPr>
            <a:r>
              <a:rPr lang="en-US" sz="1100" b="1" i="0" u="none" strike="noStrike" cap="none" baseline="0">
                <a:solidFill>
                  <a:srgbClr val="000000"/>
                </a:solidFill>
                <a:latin typeface="Arial"/>
                <a:ea typeface="Arial"/>
                <a:cs typeface="Arial"/>
                <a:sym typeface="Arial"/>
              </a:rPr>
              <a:t>The parent notification will include: </a:t>
            </a:r>
            <a:endParaRPr lang="en-US" sz="1100" b="0" i="0" u="none" strike="noStrike" cap="none" baseline="0">
              <a:solidFill>
                <a:srgbClr val="000000"/>
              </a:solidFill>
              <a:latin typeface="Arial"/>
              <a:ea typeface="Arial"/>
              <a:cs typeface="Arial"/>
              <a:sym typeface="Arial"/>
            </a:endParaRPr>
          </a:p>
          <a:p>
            <a:pPr marL="171450" marR="0" indent="-171450">
              <a:lnSpc>
                <a:spcPct val="107000"/>
              </a:lnSpc>
              <a:spcBef>
                <a:spcPts val="0"/>
              </a:spcBef>
              <a:spcAft>
                <a:spcPts val="800"/>
              </a:spcAft>
              <a:buFont typeface="Arial" panose="020B0604020202020204" pitchFamily="34" charset="0"/>
              <a:buChar char="•"/>
            </a:pPr>
            <a:r>
              <a:rPr lang="en-US" sz="1100" b="0">
                <a:effectLst/>
                <a:latin typeface="Calibri" panose="020F0502020204030204" pitchFamily="34" charset="0"/>
                <a:ea typeface="Calibri" panose="020F0502020204030204" pitchFamily="34" charset="0"/>
                <a:cs typeface="Times New Roman" panose="02020603050405020304" pitchFamily="18" charset="0"/>
              </a:rPr>
              <a:t>The</a:t>
            </a:r>
            <a:r>
              <a:rPr lang="en-US" sz="1100">
                <a:effectLst/>
                <a:latin typeface="Calibri" panose="020F0502020204030204" pitchFamily="34" charset="0"/>
                <a:ea typeface="Calibri" panose="020F0502020204030204" pitchFamily="34" charset="0"/>
                <a:cs typeface="Times New Roman" panose="02020603050405020304" pitchFamily="18" charset="0"/>
              </a:rPr>
              <a:t> reasons for the identification of their child as an EL and in need of placement in a supplemental language instruction   educational program; </a:t>
            </a:r>
          </a:p>
          <a:p>
            <a:pPr marL="171450" marR="0" indent="-171450">
              <a:lnSpc>
                <a:spcPct val="107000"/>
              </a:lnSpc>
              <a:spcBef>
                <a:spcPts val="0"/>
              </a:spcBef>
              <a:spcAft>
                <a:spcPts val="800"/>
              </a:spcAft>
              <a:buFont typeface="Arial" panose="020B060402020202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The child’s level of English proficiency, how such level was assessed, and the status of the child’s academic achievement; </a:t>
            </a:r>
          </a:p>
          <a:p>
            <a:pPr marL="171450" marR="0" indent="-171450">
              <a:lnSpc>
                <a:spcPct val="107000"/>
              </a:lnSpc>
              <a:spcBef>
                <a:spcPts val="0"/>
              </a:spcBef>
              <a:spcAft>
                <a:spcPts val="800"/>
              </a:spcAft>
              <a:buFont typeface="Arial" panose="020B060402020202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The methods of instruction used in the supplemental language program in which their child is, or will be, participating and </a:t>
            </a:r>
          </a:p>
          <a:p>
            <a:pPr marL="171450" marR="0" indent="-171450">
              <a:lnSpc>
                <a:spcPct val="107000"/>
              </a:lnSpc>
              <a:spcBef>
                <a:spcPts val="0"/>
              </a:spcBef>
              <a:spcAft>
                <a:spcPts val="800"/>
              </a:spcAft>
              <a:buFont typeface="Arial" panose="020B060402020202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The methods of instruction used in other available programs, including how such programs differ in content, instructional goals, and the use of English and a native language in instruction; </a:t>
            </a:r>
          </a:p>
          <a:p>
            <a:pPr marL="171450" marR="0" indent="-171450">
              <a:lnSpc>
                <a:spcPct val="107000"/>
              </a:lnSpc>
              <a:spcBef>
                <a:spcPts val="0"/>
              </a:spcBef>
              <a:spcAft>
                <a:spcPts val="800"/>
              </a:spcAft>
              <a:buFont typeface="Arial" panose="020B060402020202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how the program in which their child is, or will be, participating will meet the educational strengths and needs of their child; </a:t>
            </a:r>
          </a:p>
          <a:p>
            <a:pPr marL="171450" marR="0" indent="-171450">
              <a:lnSpc>
                <a:spcPct val="107000"/>
              </a:lnSpc>
              <a:spcBef>
                <a:spcPts val="0"/>
              </a:spcBef>
              <a:spcAft>
                <a:spcPts val="800"/>
              </a:spcAft>
              <a:buFont typeface="Arial" panose="020B060402020202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how such program will specifically help their child learn English and meet age-appropriate academic achievement standards for grade promotion and graduation;</a:t>
            </a:r>
          </a:p>
          <a:p>
            <a:pPr marL="171450" marR="0" indent="-171450">
              <a:lnSpc>
                <a:spcPct val="107000"/>
              </a:lnSpc>
              <a:spcBef>
                <a:spcPts val="0"/>
              </a:spcBef>
              <a:spcAft>
                <a:spcPts val="800"/>
              </a:spcAft>
              <a:buFont typeface="Arial" panose="020B0604020202020204" pitchFamily="34" charset="0"/>
              <a:buChar char="•"/>
            </a:pPr>
            <a:r>
              <a:rPr lang="en-US" sz="1100">
                <a:effectLst/>
                <a:latin typeface="Calibri" panose="020F0502020204030204" pitchFamily="34" charset="0"/>
                <a:ea typeface="Calibri" panose="020F0502020204030204" pitchFamily="34" charset="0"/>
                <a:cs typeface="Times New Roman" panose="02020603050405020304" pitchFamily="18" charset="0"/>
              </a:rPr>
              <a:t>the specific exit requirements for the program, including the expected rate of transition from such program into classrooms that are not tailored for ELs, and the expected rate of graduation from high school (including four year adjusted cohort graduation rates and extended-year adjusted cohort graduation rates for such program) if funds under this part are used for children in high schools; in the case of a child with a disability, how such program meets the objectives of the individualized education program of the child, as described in section 614(d) of the Individuals with Disabilities Education Act (20 U.S.C. 1414(d)); and information pertaining to parental rights that includes written guidance—</a:t>
            </a:r>
          </a:p>
          <a:p>
            <a:pPr marL="0" marR="0" indent="0">
              <a:lnSpc>
                <a:spcPct val="107000"/>
              </a:lnSpc>
              <a:spcBef>
                <a:spcPts val="0"/>
              </a:spcBef>
              <a:spcAft>
                <a:spcPts val="80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	I. detailing the right that parents have to have their child immediately removed from such program upon their request; </a:t>
            </a:r>
          </a:p>
          <a:p>
            <a:pPr marL="0" marR="0" indent="0">
              <a:lnSpc>
                <a:spcPct val="107000"/>
              </a:lnSpc>
              <a:spcBef>
                <a:spcPts val="0"/>
              </a:spcBef>
              <a:spcAft>
                <a:spcPts val="80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	II. detailing the options that parents have to decline to enroll their child in such program or to choose another program or method of instruction, if available; a</a:t>
            </a:r>
          </a:p>
          <a:p>
            <a:pPr marL="139700" marR="0" lvl="1" indent="0">
              <a:lnSpc>
                <a:spcPct val="107000"/>
              </a:lnSpc>
              <a:spcBef>
                <a:spcPts val="0"/>
              </a:spcBef>
              <a:spcAft>
                <a:spcPts val="800"/>
              </a:spcAft>
              <a:buNone/>
            </a:pPr>
            <a:r>
              <a:rPr lang="en-US" sz="1100">
                <a:effectLst/>
                <a:latin typeface="Calibri" panose="020F0502020204030204" pitchFamily="34" charset="0"/>
                <a:ea typeface="Calibri" panose="020F0502020204030204" pitchFamily="34" charset="0"/>
                <a:cs typeface="Times New Roman" panose="02020603050405020304" pitchFamily="18" charset="0"/>
              </a:rPr>
              <a:t>	III. assisting parents in selecting among various programs and methods of instruction, if more than 1 program or method is offered by the eligible entity.</a:t>
            </a:r>
          </a:p>
          <a:p>
            <a:endParaRPr lang="en-US"/>
          </a:p>
          <a:p>
            <a:pPr marL="139700" indent="0" algn="l">
              <a:buNone/>
            </a:pPr>
            <a:r>
              <a:rPr lang="en-US" sz="1200" b="1" i="0" u="none" strike="noStrike" baseline="0">
                <a:solidFill>
                  <a:srgbClr val="000000"/>
                </a:solidFill>
                <a:latin typeface="NRAXJQ+TimesNewRomanPSMT"/>
              </a:rPr>
              <a:t>When a child exits from the state ESOL program, the child will also exit from the extra language services. </a:t>
            </a:r>
          </a:p>
          <a:p>
            <a:pPr marL="0" indent="0">
              <a:buFont typeface="Arial" panose="020B0604020202020204" pitchFamily="34" charset="0"/>
              <a:buNone/>
            </a:pPr>
            <a:endParaRPr lang="en-US" b="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sz="1200" b="0" i="0" u="none" strike="noStrike" cap="none" baseline="0">
                <a:solidFill>
                  <a:srgbClr val="000000"/>
                </a:solidFill>
                <a:latin typeface="Arial"/>
                <a:ea typeface="Arial"/>
                <a:cs typeface="Arial"/>
                <a:sym typeface="Arial"/>
              </a:rPr>
              <a:t>Parents have the right to refuse these additional supports for their child. </a:t>
            </a:r>
            <a:r>
              <a:rPr lang="en-US" sz="1200" b="0" i="0" u="none" strike="noStrike" baseline="0">
                <a:solidFill>
                  <a:srgbClr val="290D0D"/>
                </a:solidFill>
                <a:latin typeface="Times New Roman" panose="02020603050405020304" pitchFamily="18" charset="0"/>
              </a:rPr>
              <a:t>This notice also permits the parent to waive participation in the Title-funded services. Please note that this notification may not be applicable to all parents of ELs. It is only for parents whose EL student is receiving Title I or Title III funded services focused on English language acquisition. </a:t>
            </a:r>
            <a:endParaRPr lang="en-US"/>
          </a:p>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27</a:t>
            </a:fld>
            <a:endParaRPr lang="en-US"/>
          </a:p>
        </p:txBody>
      </p:sp>
    </p:spTree>
    <p:extLst>
      <p:ext uri="{BB962C8B-B14F-4D97-AF65-F5344CB8AC3E}">
        <p14:creationId xmlns:p14="http://schemas.microsoft.com/office/powerpoint/2010/main" val="2651136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139700" indent="0">
              <a:buNone/>
            </a:pPr>
            <a:r>
              <a:rPr lang="en-US" sz="1200" b="0" i="0" u="none" strike="noStrike" cap="none">
                <a:solidFill>
                  <a:srgbClr val="000000"/>
                </a:solidFill>
                <a:effectLst/>
                <a:latin typeface="Arial"/>
                <a:ea typeface="Arial"/>
                <a:cs typeface="Arial"/>
                <a:sym typeface="Arial"/>
              </a:rPr>
              <a:t>Reminder:</a:t>
            </a:r>
            <a:r>
              <a:rPr lang="en-US" sz="1200" b="0" i="0" u="none" strike="noStrike" cap="none" baseline="0">
                <a:solidFill>
                  <a:srgbClr val="000000"/>
                </a:solidFill>
                <a:effectLst/>
                <a:latin typeface="Arial"/>
                <a:ea typeface="Arial"/>
                <a:cs typeface="Arial"/>
                <a:sym typeface="Arial"/>
              </a:rPr>
              <a:t>  </a:t>
            </a:r>
            <a:endParaRPr lang="en-US" sz="1200" b="0" i="0" u="none" strike="noStrike" cap="none">
              <a:solidFill>
                <a:srgbClr val="000000"/>
              </a:solidFill>
              <a:effectLst/>
              <a:latin typeface="Arial"/>
              <a:ea typeface="Arial"/>
              <a:cs typeface="Arial"/>
              <a:sym typeface="Arial"/>
            </a:endParaRPr>
          </a:p>
          <a:p>
            <a:r>
              <a:rPr lang="en-US" sz="1200" b="0" i="0" u="none" strike="noStrike" cap="none">
                <a:solidFill>
                  <a:srgbClr val="000000"/>
                </a:solidFill>
                <a:effectLst/>
                <a:latin typeface="Arial"/>
                <a:ea typeface="Arial"/>
                <a:cs typeface="Arial"/>
                <a:sym typeface="Arial"/>
              </a:rPr>
              <a:t>Title I requires districts that receive a Title I subgrant to implement an effective means of outreach to parents of English</a:t>
            </a:r>
            <a:r>
              <a:rPr lang="en-US" sz="1200" b="0" i="0" u="none" strike="noStrike" cap="none" baseline="0">
                <a:solidFill>
                  <a:srgbClr val="000000"/>
                </a:solidFill>
                <a:effectLst/>
                <a:latin typeface="Arial"/>
                <a:ea typeface="Arial"/>
                <a:cs typeface="Arial"/>
                <a:sym typeface="Arial"/>
              </a:rPr>
              <a:t> Learners</a:t>
            </a:r>
            <a:r>
              <a:rPr lang="en-US" sz="1200" b="0" i="0" u="none" strike="noStrike" cap="none">
                <a:solidFill>
                  <a:srgbClr val="000000"/>
                </a:solidFill>
                <a:effectLst/>
                <a:latin typeface="Arial"/>
                <a:ea typeface="Arial"/>
                <a:cs typeface="Arial"/>
                <a:sym typeface="Arial"/>
              </a:rPr>
              <a:t>. </a:t>
            </a:r>
          </a:p>
          <a:p>
            <a:r>
              <a:rPr lang="en-US" sz="1200" b="0" i="0" u="none" strike="noStrike" cap="none">
                <a:solidFill>
                  <a:srgbClr val="000000"/>
                </a:solidFill>
                <a:effectLst/>
                <a:latin typeface="Arial"/>
                <a:ea typeface="Arial"/>
                <a:cs typeface="Arial"/>
                <a:sym typeface="Arial"/>
              </a:rPr>
              <a:t>Outreach must include holding, and sending notice of opportunities for, regular meetings in order to gather and respond to recommendations from parents</a:t>
            </a:r>
            <a:r>
              <a:rPr lang="en-US" sz="1200" b="0" i="0" u="none" strike="noStrike" cap="none" baseline="0">
                <a:solidFill>
                  <a:srgbClr val="000000"/>
                </a:solidFill>
                <a:effectLst/>
                <a:latin typeface="Arial"/>
                <a:ea typeface="Arial"/>
                <a:cs typeface="Arial"/>
                <a:sym typeface="Arial"/>
              </a:rPr>
              <a:t> </a:t>
            </a:r>
            <a:r>
              <a:rPr lang="en-US" sz="1200" b="0" i="0" u="none" strike="noStrike" cap="none">
                <a:solidFill>
                  <a:srgbClr val="000000"/>
                </a:solidFill>
                <a:effectLst/>
                <a:latin typeface="Arial"/>
                <a:ea typeface="Arial"/>
                <a:cs typeface="Arial"/>
                <a:sym typeface="Arial"/>
              </a:rPr>
              <a:t>of English</a:t>
            </a:r>
            <a:r>
              <a:rPr lang="en-US" sz="1200" b="0" i="0" u="none" strike="noStrike" cap="none" baseline="0">
                <a:solidFill>
                  <a:srgbClr val="000000"/>
                </a:solidFill>
                <a:effectLst/>
                <a:latin typeface="Arial"/>
                <a:ea typeface="Arial"/>
                <a:cs typeface="Arial"/>
                <a:sym typeface="Arial"/>
              </a:rPr>
              <a:t> Learners.</a:t>
            </a:r>
          </a:p>
          <a:p>
            <a:endParaRPr lang="en-US" sz="1200" b="0" i="0" u="none" strike="noStrike" cap="none" baseline="0">
              <a:solidFill>
                <a:srgbClr val="000000"/>
              </a:solidFill>
              <a:effectLst/>
              <a:latin typeface="Arial"/>
              <a:ea typeface="Arial"/>
              <a:cs typeface="Arial"/>
              <a:sym typeface="Arial"/>
            </a:endParaRPr>
          </a:p>
          <a:p>
            <a:r>
              <a:rPr lang="en-US" sz="1200" b="0" i="0" u="none" strike="noStrike" cap="none">
                <a:solidFill>
                  <a:srgbClr val="000000"/>
                </a:solidFill>
                <a:effectLst/>
                <a:latin typeface="Arial"/>
                <a:ea typeface="Arial"/>
                <a:cs typeface="Arial"/>
                <a:sym typeface="Arial"/>
              </a:rPr>
              <a:t>Meetings must include specifics regarding ways parents can support </a:t>
            </a:r>
            <a:r>
              <a:rPr lang="en-US" sz="1200" b="0" i="0" u="none" strike="noStrike" cap="none" err="1">
                <a:solidFill>
                  <a:srgbClr val="000000"/>
                </a:solidFill>
                <a:effectLst/>
                <a:latin typeface="Arial"/>
                <a:ea typeface="Arial"/>
                <a:cs typeface="Arial"/>
                <a:sym typeface="Arial"/>
              </a:rPr>
              <a:t>ELs’</a:t>
            </a:r>
            <a:r>
              <a:rPr lang="en-US" sz="1200" b="0" i="0" u="none" strike="noStrike" cap="none">
                <a:solidFill>
                  <a:srgbClr val="000000"/>
                </a:solidFill>
                <a:effectLst/>
                <a:latin typeface="Arial"/>
                <a:ea typeface="Arial"/>
                <a:cs typeface="Arial"/>
                <a:sym typeface="Arial"/>
              </a:rPr>
              <a:t> content knowledge and language proficiency skills </a:t>
            </a:r>
          </a:p>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28</a:t>
            </a:fld>
            <a:endParaRPr lang="en-US"/>
          </a:p>
        </p:txBody>
      </p:sp>
    </p:spTree>
    <p:extLst>
      <p:ext uri="{BB962C8B-B14F-4D97-AF65-F5344CB8AC3E}">
        <p14:creationId xmlns:p14="http://schemas.microsoft.com/office/powerpoint/2010/main" val="39519321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29</a:t>
            </a:fld>
            <a:endParaRPr lang="en-US"/>
          </a:p>
        </p:txBody>
      </p:sp>
    </p:spTree>
    <p:extLst>
      <p:ext uri="{BB962C8B-B14F-4D97-AF65-F5344CB8AC3E}">
        <p14:creationId xmlns:p14="http://schemas.microsoft.com/office/powerpoint/2010/main" val="1039438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30</a:t>
            </a:fld>
            <a:endParaRPr lang="en-US"/>
          </a:p>
        </p:txBody>
      </p:sp>
    </p:spTree>
    <p:extLst>
      <p:ext uri="{BB962C8B-B14F-4D97-AF65-F5344CB8AC3E}">
        <p14:creationId xmlns:p14="http://schemas.microsoft.com/office/powerpoint/2010/main" val="223801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31</a:t>
            </a:fld>
            <a:endParaRPr lang="en-US"/>
          </a:p>
        </p:txBody>
      </p:sp>
    </p:spTree>
    <p:extLst>
      <p:ext uri="{BB962C8B-B14F-4D97-AF65-F5344CB8AC3E}">
        <p14:creationId xmlns:p14="http://schemas.microsoft.com/office/powerpoint/2010/main" val="2958915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goals are… Our guiding principles are… the 4ME Learner Outcomes are…</a:t>
            </a:r>
          </a:p>
        </p:txBody>
      </p:sp>
      <p:sp>
        <p:nvSpPr>
          <p:cNvPr id="4" name="Slide Number Placeholder 3"/>
          <p:cNvSpPr>
            <a:spLocks noGrp="1"/>
          </p:cNvSpPr>
          <p:nvPr>
            <p:ph type="sldNum" sz="quarter" idx="5"/>
          </p:nvPr>
        </p:nvSpPr>
        <p:spPr/>
        <p:txBody>
          <a:bodyPr/>
          <a:lstStyle/>
          <a:p>
            <a:fld id="{560E63B2-D433-497B-82B7-B837A3F36A27}" type="slidenum">
              <a:rPr lang="en-US" smtClean="0"/>
              <a:t>4</a:t>
            </a:fld>
            <a:endParaRPr lang="en-US"/>
          </a:p>
        </p:txBody>
      </p:sp>
    </p:spTree>
    <p:extLst>
      <p:ext uri="{BB962C8B-B14F-4D97-AF65-F5344CB8AC3E}">
        <p14:creationId xmlns:p14="http://schemas.microsoft.com/office/powerpoint/2010/main" val="676738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32</a:t>
            </a:fld>
            <a:endParaRPr lang="en-US"/>
          </a:p>
        </p:txBody>
      </p:sp>
    </p:spTree>
    <p:extLst>
      <p:ext uri="{BB962C8B-B14F-4D97-AF65-F5344CB8AC3E}">
        <p14:creationId xmlns:p14="http://schemas.microsoft.com/office/powerpoint/2010/main" val="1095837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place an emphasis on the importance of families sign up for Parent Portal so that they can receive Remind text messages and view student progress, specifically progress reports and report cards. </a:t>
            </a:r>
          </a:p>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33</a:t>
            </a:fld>
            <a:endParaRPr lang="en-US"/>
          </a:p>
        </p:txBody>
      </p:sp>
    </p:spTree>
    <p:extLst>
      <p:ext uri="{BB962C8B-B14F-4D97-AF65-F5344CB8AC3E}">
        <p14:creationId xmlns:p14="http://schemas.microsoft.com/office/powerpoint/2010/main" val="2344095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34</a:t>
            </a:fld>
            <a:endParaRPr lang="en-US"/>
          </a:p>
        </p:txBody>
      </p:sp>
    </p:spTree>
    <p:extLst>
      <p:ext uri="{BB962C8B-B14F-4D97-AF65-F5344CB8AC3E}">
        <p14:creationId xmlns:p14="http://schemas.microsoft.com/office/powerpoint/2010/main" val="2625362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FF0000"/>
                </a:solidFill>
              </a:rPr>
              <a:t>Note: </a:t>
            </a:r>
            <a:r>
              <a:rPr lang="en-US" sz="1200" b="1"/>
              <a:t>Please do not remove any of the information from this presentation.  The contents consist of items directly aligned with the Title I Law.  Please ADD items as needed, i.e. your school’s data charts, grade level requirements, parent and family engagement documents/activities etc.  Thank you.</a:t>
            </a:r>
          </a:p>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35</a:t>
            </a:fld>
            <a:endParaRPr lang="en-US"/>
          </a:p>
        </p:txBody>
      </p:sp>
    </p:spTree>
    <p:extLst>
      <p:ext uri="{BB962C8B-B14F-4D97-AF65-F5344CB8AC3E}">
        <p14:creationId xmlns:p14="http://schemas.microsoft.com/office/powerpoint/2010/main" val="8644185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To conclude our meeting today, be sure to scan the QR Code or click the link found in the chat box to complete the evaluation form.</a:t>
            </a:r>
          </a:p>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36</a:t>
            </a:fld>
            <a:endParaRPr lang="en-US"/>
          </a:p>
        </p:txBody>
      </p:sp>
    </p:spTree>
    <p:extLst>
      <p:ext uri="{BB962C8B-B14F-4D97-AF65-F5344CB8AC3E}">
        <p14:creationId xmlns:p14="http://schemas.microsoft.com/office/powerpoint/2010/main" val="39468170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37</a:t>
            </a:fld>
            <a:endParaRPr lang="en-US"/>
          </a:p>
        </p:txBody>
      </p:sp>
    </p:spTree>
    <p:extLst>
      <p:ext uri="{BB962C8B-B14F-4D97-AF65-F5344CB8AC3E}">
        <p14:creationId xmlns:p14="http://schemas.microsoft.com/office/powerpoint/2010/main" val="316953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6</a:t>
            </a:fld>
            <a:endParaRPr lang="en-US"/>
          </a:p>
        </p:txBody>
      </p:sp>
    </p:spTree>
    <p:extLst>
      <p:ext uri="{BB962C8B-B14F-4D97-AF65-F5344CB8AC3E}">
        <p14:creationId xmlns:p14="http://schemas.microsoft.com/office/powerpoint/2010/main" val="97744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7</a:t>
            </a:fld>
            <a:endParaRPr lang="en-US"/>
          </a:p>
        </p:txBody>
      </p:sp>
    </p:spTree>
    <p:extLst>
      <p:ext uri="{BB962C8B-B14F-4D97-AF65-F5344CB8AC3E}">
        <p14:creationId xmlns:p14="http://schemas.microsoft.com/office/powerpoint/2010/main" val="1337518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8</a:t>
            </a:fld>
            <a:endParaRPr lang="en-US"/>
          </a:p>
        </p:txBody>
      </p:sp>
    </p:spTree>
    <p:extLst>
      <p:ext uri="{BB962C8B-B14F-4D97-AF65-F5344CB8AC3E}">
        <p14:creationId xmlns:p14="http://schemas.microsoft.com/office/powerpoint/2010/main" val="29645870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9</a:t>
            </a:fld>
            <a:endParaRPr lang="en-US"/>
          </a:p>
        </p:txBody>
      </p:sp>
    </p:spTree>
    <p:extLst>
      <p:ext uri="{BB962C8B-B14F-4D97-AF65-F5344CB8AC3E}">
        <p14:creationId xmlns:p14="http://schemas.microsoft.com/office/powerpoint/2010/main" val="3641704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10</a:t>
            </a:fld>
            <a:endParaRPr lang="en-US"/>
          </a:p>
        </p:txBody>
      </p:sp>
    </p:spTree>
    <p:extLst>
      <p:ext uri="{BB962C8B-B14F-4D97-AF65-F5344CB8AC3E}">
        <p14:creationId xmlns:p14="http://schemas.microsoft.com/office/powerpoint/2010/main" val="300261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0E63B2-D433-497B-82B7-B837A3F36A27}" type="slidenum">
              <a:rPr lang="en-US" smtClean="0"/>
              <a:t>11</a:t>
            </a:fld>
            <a:endParaRPr lang="en-US"/>
          </a:p>
        </p:txBody>
      </p:sp>
    </p:spTree>
    <p:extLst>
      <p:ext uri="{BB962C8B-B14F-4D97-AF65-F5344CB8AC3E}">
        <p14:creationId xmlns:p14="http://schemas.microsoft.com/office/powerpoint/2010/main" val="2425045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213772-5A8E-4CA2-9495-07BA94319129}"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200847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13772-5A8E-4CA2-9495-07BA94319129}"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20649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13772-5A8E-4CA2-9495-07BA94319129}"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3583663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3830-0A97-9680-288E-F6F95D2CD6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0F8F75-9284-DA9C-62F8-9D923793DA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10724-75CD-98F4-03E1-FF912CF3AC7C}"/>
              </a:ext>
            </a:extLst>
          </p:cNvPr>
          <p:cNvSpPr>
            <a:spLocks noGrp="1"/>
          </p:cNvSpPr>
          <p:nvPr>
            <p:ph type="dt" sz="half" idx="10"/>
          </p:nvPr>
        </p:nvSpPr>
        <p:spPr/>
        <p:txBody>
          <a:bodyPr/>
          <a:lstStyle/>
          <a:p>
            <a:fld id="{B8E0ACA4-37D6-44BA-8747-118209DBFA63}" type="datetimeFigureOut">
              <a:rPr lang="en-US" smtClean="0"/>
              <a:t>8/30/2023</a:t>
            </a:fld>
            <a:endParaRPr lang="en-US"/>
          </a:p>
        </p:txBody>
      </p:sp>
      <p:sp>
        <p:nvSpPr>
          <p:cNvPr id="5" name="Footer Placeholder 4">
            <a:extLst>
              <a:ext uri="{FF2B5EF4-FFF2-40B4-BE49-F238E27FC236}">
                <a16:creationId xmlns:a16="http://schemas.microsoft.com/office/drawing/2014/main" id="{C8D9EF65-3951-CA06-FEE6-14E62E3E66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7A3B23-7EBF-78D1-568D-14B6DB88B3F7}"/>
              </a:ext>
            </a:extLst>
          </p:cNvPr>
          <p:cNvSpPr>
            <a:spLocks noGrp="1"/>
          </p:cNvSpPr>
          <p:nvPr>
            <p:ph type="sldNum" sz="quarter" idx="12"/>
          </p:nvPr>
        </p:nvSpPr>
        <p:spPr/>
        <p:txBody>
          <a:bodyPr/>
          <a:lstStyle/>
          <a:p>
            <a:fld id="{AEF37FDE-F02A-42AB-B9E8-1C49FFD5FB0E}" type="slidenum">
              <a:rPr lang="en-US" smtClean="0"/>
              <a:t>‹#›</a:t>
            </a:fld>
            <a:endParaRPr lang="en-US"/>
          </a:p>
        </p:txBody>
      </p:sp>
    </p:spTree>
    <p:extLst>
      <p:ext uri="{BB962C8B-B14F-4D97-AF65-F5344CB8AC3E}">
        <p14:creationId xmlns:p14="http://schemas.microsoft.com/office/powerpoint/2010/main" val="176597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213772-5A8E-4CA2-9495-07BA94319129}"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96197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213772-5A8E-4CA2-9495-07BA94319129}" type="datetimeFigureOut">
              <a:rPr lang="en-US" smtClean="0"/>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047049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213772-5A8E-4CA2-9495-07BA94319129}"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981307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213772-5A8E-4CA2-9495-07BA94319129}" type="datetimeFigureOut">
              <a:rPr lang="en-US" smtClean="0"/>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446201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213772-5A8E-4CA2-9495-07BA94319129}" type="datetimeFigureOut">
              <a:rPr lang="en-US" smtClean="0"/>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274588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13772-5A8E-4CA2-9495-07BA94319129}" type="datetimeFigureOut">
              <a:rPr lang="en-US" smtClean="0"/>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136605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213772-5A8E-4CA2-9495-07BA94319129}"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3222235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213772-5A8E-4CA2-9495-07BA94319129}" type="datetimeFigureOut">
              <a:rPr lang="en-US" smtClean="0"/>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6F07D-F62F-4C3B-A21E-2367E9A39921}" type="slidenum">
              <a:rPr lang="en-US" smtClean="0"/>
              <a:t>‹#›</a:t>
            </a:fld>
            <a:endParaRPr lang="en-US"/>
          </a:p>
        </p:txBody>
      </p:sp>
    </p:spTree>
    <p:extLst>
      <p:ext uri="{BB962C8B-B14F-4D97-AF65-F5344CB8AC3E}">
        <p14:creationId xmlns:p14="http://schemas.microsoft.com/office/powerpoint/2010/main" val="784170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13772-5A8E-4CA2-9495-07BA94319129}" type="datetimeFigureOut">
              <a:rPr lang="en-US" smtClean="0"/>
              <a:t>8/30/2023</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6F07D-F62F-4C3B-A21E-2367E9A39921}" type="slidenum">
              <a:rPr lang="en-US" smtClean="0"/>
              <a:t>‹#›</a:t>
            </a:fld>
            <a:endParaRPr lang="en-US"/>
          </a:p>
        </p:txBody>
      </p:sp>
    </p:spTree>
    <p:extLst>
      <p:ext uri="{BB962C8B-B14F-4D97-AF65-F5344CB8AC3E}">
        <p14:creationId xmlns:p14="http://schemas.microsoft.com/office/powerpoint/2010/main" val="869168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444997-FE31-D0C1-7516-D20D8F96C0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00F7EB-14E6-D366-9B8F-B0330DCEB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8ABF0F-3D04-9F12-B5B1-AE42789A4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E0ACA4-37D6-44BA-8747-118209DBFA63}" type="datetimeFigureOut">
              <a:rPr lang="en-US" smtClean="0"/>
              <a:t>8/30/2023</a:t>
            </a:fld>
            <a:endParaRPr lang="en-US"/>
          </a:p>
        </p:txBody>
      </p:sp>
      <p:sp>
        <p:nvSpPr>
          <p:cNvPr id="5" name="Footer Placeholder 4">
            <a:extLst>
              <a:ext uri="{FF2B5EF4-FFF2-40B4-BE49-F238E27FC236}">
                <a16:creationId xmlns:a16="http://schemas.microsoft.com/office/drawing/2014/main" id="{E7986FFC-582B-2F4B-6068-04F8CEFD69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E5EC0B-CF22-E8AA-B28D-A7CAACEE4A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37FDE-F02A-42AB-B9E8-1C49FFD5FB0E}" type="slidenum">
              <a:rPr lang="en-US" smtClean="0"/>
              <a:t>‹#›</a:t>
            </a:fld>
            <a:endParaRPr lang="en-US"/>
          </a:p>
        </p:txBody>
      </p:sp>
    </p:spTree>
    <p:extLst>
      <p:ext uri="{BB962C8B-B14F-4D97-AF65-F5344CB8AC3E}">
        <p14:creationId xmlns:p14="http://schemas.microsoft.com/office/powerpoint/2010/main" val="3792205508"/>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forms.office.com/r/yEVEcbM8R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forms.office.com/r/dzknLdzYwc"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ABE31A-0DCB-AE26-C7C9-C00D66A0C8A3}"/>
              </a:ext>
            </a:extLst>
          </p:cNvPr>
          <p:cNvSpPr/>
          <p:nvPr/>
        </p:nvSpPr>
        <p:spPr>
          <a:xfrm>
            <a:off x="-6217" y="5534970"/>
            <a:ext cx="12198217"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F4D4CC4-05C4-2D82-C2B7-CB8680E70154}"/>
              </a:ext>
            </a:extLst>
          </p:cNvPr>
          <p:cNvSpPr txBox="1"/>
          <p:nvPr/>
        </p:nvSpPr>
        <p:spPr>
          <a:xfrm>
            <a:off x="2409915" y="2071990"/>
            <a:ext cx="7361719" cy="2862322"/>
          </a:xfrm>
          <a:prstGeom prst="rect">
            <a:avLst/>
          </a:prstGeom>
          <a:noFill/>
        </p:spPr>
        <p:txBody>
          <a:bodyPr wrap="square" rtlCol="0">
            <a:spAutoFit/>
          </a:bodyPr>
          <a:lstStyle/>
          <a:p>
            <a:pPr algn="ctr" defTabSz="914400"/>
            <a:r>
              <a:rPr lang="en-US" sz="6000" b="1">
                <a:latin typeface="Trade Gothic Next HvyCd" panose="020B0906040303020004" pitchFamily="34" charset="0"/>
                <a:cs typeface="Arial" panose="020B0604020202020204" pitchFamily="34" charset="0"/>
              </a:rPr>
              <a:t>Annual Title I </a:t>
            </a:r>
          </a:p>
          <a:p>
            <a:pPr algn="ctr" defTabSz="914400"/>
            <a:r>
              <a:rPr lang="en-US" sz="6000" b="1">
                <a:latin typeface="Trade Gothic Next HvyCd" panose="020B0906040303020004" pitchFamily="34" charset="0"/>
                <a:cs typeface="Arial" panose="020B0604020202020204" pitchFamily="34" charset="0"/>
              </a:rPr>
              <a:t>Parent Meeting </a:t>
            </a:r>
          </a:p>
          <a:p>
            <a:pPr algn="ctr" defTabSz="914400"/>
            <a:r>
              <a:rPr lang="en-US" sz="6000" b="1">
                <a:latin typeface="Trade Gothic Next HvyCd" panose="020B0906040303020004" pitchFamily="34" charset="0"/>
                <a:cs typeface="Arial" panose="020B0604020202020204" pitchFamily="34" charset="0"/>
              </a:rPr>
              <a:t>2023-2024 </a:t>
            </a:r>
          </a:p>
        </p:txBody>
      </p:sp>
      <p:sp>
        <p:nvSpPr>
          <p:cNvPr id="6" name="TextBox 5">
            <a:extLst>
              <a:ext uri="{FF2B5EF4-FFF2-40B4-BE49-F238E27FC236}">
                <a16:creationId xmlns:a16="http://schemas.microsoft.com/office/drawing/2014/main" id="{025D126C-8D9C-F3D1-9113-4BA6EBA51D3F}"/>
              </a:ext>
            </a:extLst>
          </p:cNvPr>
          <p:cNvSpPr txBox="1"/>
          <p:nvPr/>
        </p:nvSpPr>
        <p:spPr>
          <a:xfrm>
            <a:off x="136469" y="5616655"/>
            <a:ext cx="8829875" cy="830997"/>
          </a:xfrm>
          <a:prstGeom prst="rect">
            <a:avLst/>
          </a:prstGeom>
          <a:noFill/>
        </p:spPr>
        <p:txBody>
          <a:bodyPr wrap="square" lIns="91440" tIns="45720" rIns="91440" bIns="45720" rtlCol="0" anchor="t">
            <a:spAutoFit/>
          </a:bodyPr>
          <a:lstStyle/>
          <a:p>
            <a:r>
              <a:rPr lang="en-US" sz="2400">
                <a:solidFill>
                  <a:schemeClr val="bg1"/>
                </a:solidFill>
                <a:latin typeface="Trade Gothic Next Cond"/>
                <a:cs typeface="Arial"/>
              </a:rPr>
              <a:t>Howard Middle School</a:t>
            </a:r>
            <a:endParaRPr lang="en-US" sz="2400">
              <a:solidFill>
                <a:schemeClr val="bg1"/>
              </a:solidFill>
              <a:latin typeface="Trade Gothic Next Cond" panose="020B0506040303020004" pitchFamily="34" charset="0"/>
              <a:cs typeface="Arial" panose="020B0604020202020204" pitchFamily="34" charset="0"/>
            </a:endParaRPr>
          </a:p>
          <a:p>
            <a:r>
              <a:rPr lang="en-US" sz="2400">
                <a:solidFill>
                  <a:schemeClr val="bg1"/>
                </a:solidFill>
                <a:latin typeface="Trade Gothic Next Cond"/>
                <a:cs typeface="Arial"/>
              </a:rPr>
              <a:t>Anthony "Tony" Jones </a:t>
            </a:r>
            <a:endParaRPr lang="en-US" sz="2400">
              <a:solidFill>
                <a:schemeClr val="bg1"/>
              </a:solidFill>
              <a:latin typeface="Trade Gothic Next Cond" panose="020B0506040303020004" pitchFamily="34" charset="0"/>
              <a:cs typeface="Arial" panose="020B0604020202020204" pitchFamily="34" charset="0"/>
            </a:endParaRPr>
          </a:p>
        </p:txBody>
      </p:sp>
      <p:sp>
        <p:nvSpPr>
          <p:cNvPr id="7" name="TextBox 6">
            <a:extLst>
              <a:ext uri="{FF2B5EF4-FFF2-40B4-BE49-F238E27FC236}">
                <a16:creationId xmlns:a16="http://schemas.microsoft.com/office/drawing/2014/main" id="{93FBA676-AED3-5BE3-8DCA-C7D33605989E}"/>
              </a:ext>
            </a:extLst>
          </p:cNvPr>
          <p:cNvSpPr txBox="1"/>
          <p:nvPr/>
        </p:nvSpPr>
        <p:spPr>
          <a:xfrm>
            <a:off x="136470" y="6381731"/>
            <a:ext cx="11677578" cy="400110"/>
          </a:xfrm>
          <a:prstGeom prst="rect">
            <a:avLst/>
          </a:prstGeom>
          <a:noFill/>
        </p:spPr>
        <p:txBody>
          <a:bodyPr wrap="square" lIns="91440" tIns="45720" rIns="91440" bIns="45720" rtlCol="0" anchor="t">
            <a:spAutoFit/>
          </a:bodyPr>
          <a:lstStyle/>
          <a:p>
            <a:r>
              <a:rPr lang="en-US" sz="2000" b="1">
                <a:solidFill>
                  <a:srgbClr val="FFC700"/>
                </a:solidFill>
                <a:latin typeface="Trade Gothic Next HvyCd"/>
                <a:cs typeface="Arial"/>
              </a:rPr>
              <a:t>Aug. 30, 2023  Time: 10:00AM and 4:00PM</a:t>
            </a:r>
          </a:p>
        </p:txBody>
      </p:sp>
      <p:pic>
        <p:nvPicPr>
          <p:cNvPr id="12" name="Picture 11" descr="A picture containing symbol, logo, font, screenshot&#10;&#10;Description automatically generated">
            <a:extLst>
              <a:ext uri="{FF2B5EF4-FFF2-40B4-BE49-F238E27FC236}">
                <a16:creationId xmlns:a16="http://schemas.microsoft.com/office/drawing/2014/main" id="{E332E05E-66FE-312C-D4E3-25A2BDBB1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6797" y="431248"/>
            <a:ext cx="5518406" cy="1513669"/>
          </a:xfrm>
          <a:prstGeom prst="rect">
            <a:avLst/>
          </a:prstGeom>
        </p:spPr>
      </p:pic>
      <p:cxnSp>
        <p:nvCxnSpPr>
          <p:cNvPr id="8" name="Straight Connector 7">
            <a:extLst>
              <a:ext uri="{FF2B5EF4-FFF2-40B4-BE49-F238E27FC236}">
                <a16:creationId xmlns:a16="http://schemas.microsoft.com/office/drawing/2014/main" id="{2D2FAECE-1C38-2009-7B3C-27CF527D05E3}"/>
              </a:ext>
            </a:extLst>
          </p:cNvPr>
          <p:cNvCxnSpPr>
            <a:cxnSpLocks/>
          </p:cNvCxnSpPr>
          <p:nvPr/>
        </p:nvCxnSpPr>
        <p:spPr>
          <a:xfrm>
            <a:off x="-10450" y="5510255"/>
            <a:ext cx="12202450" cy="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3" name="Picture 2" descr="Logo&#10;&#10;Description automatically generated">
            <a:extLst>
              <a:ext uri="{FF2B5EF4-FFF2-40B4-BE49-F238E27FC236}">
                <a16:creationId xmlns:a16="http://schemas.microsoft.com/office/drawing/2014/main" id="{935E7E76-500D-A175-A82E-5274744EDA2C}"/>
              </a:ext>
            </a:extLst>
          </p:cNvPr>
          <p:cNvPicPr>
            <a:picLocks noChangeAspect="1"/>
          </p:cNvPicPr>
          <p:nvPr/>
        </p:nvPicPr>
        <p:blipFill rotWithShape="1">
          <a:blip r:embed="rId4">
            <a:extLst>
              <a:ext uri="{28A0092B-C50C-407E-A947-70E740481C1C}">
                <a14:useLocalDpi xmlns:a14="http://schemas.microsoft.com/office/drawing/2010/main" val="0"/>
              </a:ext>
            </a:extLst>
          </a:blip>
          <a:srcRect l="7845" t="5605" r="8368" b="12452"/>
          <a:stretch/>
        </p:blipFill>
        <p:spPr>
          <a:xfrm>
            <a:off x="10557426" y="4884096"/>
            <a:ext cx="1498104" cy="1465118"/>
          </a:xfrm>
          <a:prstGeom prst="rect">
            <a:avLst/>
          </a:prstGeom>
        </p:spPr>
      </p:pic>
    </p:spTree>
    <p:extLst>
      <p:ext uri="{BB962C8B-B14F-4D97-AF65-F5344CB8AC3E}">
        <p14:creationId xmlns:p14="http://schemas.microsoft.com/office/powerpoint/2010/main" val="2554398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756704" cy="707886"/>
          </a:xfrm>
          <a:prstGeom prst="rect">
            <a:avLst/>
          </a:prstGeom>
          <a:noFill/>
        </p:spPr>
        <p:txBody>
          <a:bodyPr wrap="square" rtlCol="0">
            <a:spAutoFit/>
          </a:bodyPr>
          <a:lstStyle/>
          <a:p>
            <a:r>
              <a:rPr lang="en-US" sz="4000">
                <a:solidFill>
                  <a:schemeClr val="bg1"/>
                </a:solidFill>
                <a:effectLst>
                  <a:outerShdw blurRad="38100" dist="38100" dir="2700000" algn="tl">
                    <a:srgbClr val="000000">
                      <a:alpha val="43137"/>
                    </a:srgbClr>
                  </a:outerShdw>
                </a:effectLst>
                <a:latin typeface="Trade Gothic Next HvyCd" panose="020B0906040303020004" pitchFamily="34" charset="0"/>
              </a:rPr>
              <a:t>What are the benefits of Title I Funding?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288E6FAD-7734-5263-0035-F98AAF3C5BD0}"/>
              </a:ext>
            </a:extLst>
          </p:cNvPr>
          <p:cNvSpPr txBox="1"/>
          <p:nvPr/>
        </p:nvSpPr>
        <p:spPr>
          <a:xfrm>
            <a:off x="569820" y="1540994"/>
            <a:ext cx="10067544" cy="2800767"/>
          </a:xfrm>
          <a:prstGeom prst="rect">
            <a:avLst/>
          </a:prstGeom>
          <a:noFill/>
        </p:spPr>
        <p:txBody>
          <a:bodyPr wrap="square" rtlCol="0">
            <a:spAutoFit/>
          </a:bodyPr>
          <a:lstStyle/>
          <a:p>
            <a:pPr marL="285750" indent="-285750">
              <a:buFont typeface="Arial" panose="020B0604020202020204" pitchFamily="34" charset="0"/>
              <a:buChar char="•"/>
            </a:pPr>
            <a:r>
              <a:rPr lang="en-US" sz="3200">
                <a:latin typeface="Trade Gothic Next Cond" panose="020B0506040303020004" pitchFamily="34" charset="0"/>
              </a:rPr>
              <a:t>All Bibb County Public Schools are Title I schoolwide programs.  </a:t>
            </a:r>
          </a:p>
          <a:p>
            <a:pPr marL="285750" indent="-285750">
              <a:buFont typeface="Arial" panose="020B0604020202020204" pitchFamily="34" charset="0"/>
              <a:buChar char="•"/>
            </a:pPr>
            <a:endParaRPr lang="en-US" sz="2400">
              <a:latin typeface="Trade Gothic Next Cond" panose="020B0506040303020004" pitchFamily="34" charset="0"/>
            </a:endParaRPr>
          </a:p>
          <a:p>
            <a:pPr marL="285750" indent="-285750">
              <a:buFont typeface="Arial" panose="020B0604020202020204" pitchFamily="34" charset="0"/>
              <a:buChar char="•"/>
            </a:pPr>
            <a:r>
              <a:rPr lang="en-US" sz="3200">
                <a:latin typeface="Trade Gothic Next Cond" panose="020B0506040303020004" pitchFamily="34" charset="0"/>
              </a:rPr>
              <a:t>In a schoolwide school, all students benefit from Title I resources.</a:t>
            </a:r>
          </a:p>
          <a:p>
            <a:pPr marL="285750" indent="-285750">
              <a:buFont typeface="Arial" panose="020B0604020202020204" pitchFamily="34" charset="0"/>
              <a:buChar char="•"/>
            </a:pPr>
            <a:endParaRPr lang="en-US" sz="2400">
              <a:latin typeface="Trade Gothic Next Cond" panose="020B0506040303020004" pitchFamily="34" charset="0"/>
            </a:endParaRPr>
          </a:p>
          <a:p>
            <a:pPr marL="285750" indent="-285750">
              <a:buFont typeface="Arial" panose="020B0604020202020204" pitchFamily="34" charset="0"/>
              <a:buChar char="•"/>
            </a:pPr>
            <a:r>
              <a:rPr lang="en-US" sz="3200">
                <a:latin typeface="Trade Gothic Next Cond" panose="020B0506040303020004" pitchFamily="34" charset="0"/>
              </a:rPr>
              <a:t>Parents and family members have substantial and meaningful opportunities to participate in the education of their children.  </a:t>
            </a:r>
          </a:p>
        </p:txBody>
      </p:sp>
    </p:spTree>
    <p:extLst>
      <p:ext uri="{BB962C8B-B14F-4D97-AF65-F5344CB8AC3E}">
        <p14:creationId xmlns:p14="http://schemas.microsoft.com/office/powerpoint/2010/main" val="3209474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756704" cy="707886"/>
          </a:xfrm>
          <a:prstGeom prst="rect">
            <a:avLst/>
          </a:prstGeom>
          <a:noFill/>
        </p:spPr>
        <p:txBody>
          <a:bodyPr wrap="square" rtlCol="0">
            <a:spAutoFit/>
          </a:bodyPr>
          <a:lstStyle/>
          <a:p>
            <a:r>
              <a:rPr lang="en-US" sz="4000">
                <a:solidFill>
                  <a:schemeClr val="bg1"/>
                </a:solidFill>
                <a:effectLst>
                  <a:outerShdw blurRad="38100" dist="38100" dir="2700000" algn="tl">
                    <a:srgbClr val="000000">
                      <a:alpha val="43137"/>
                    </a:srgbClr>
                  </a:outerShdw>
                </a:effectLst>
                <a:latin typeface="Trade Gothic Next HvyCd" panose="020B0906040303020004" pitchFamily="34" charset="0"/>
              </a:rPr>
              <a:t>How does our school spend Title I money?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288E6FAD-7734-5263-0035-F98AAF3C5BD0}"/>
              </a:ext>
            </a:extLst>
          </p:cNvPr>
          <p:cNvSpPr txBox="1"/>
          <p:nvPr/>
        </p:nvSpPr>
        <p:spPr>
          <a:xfrm>
            <a:off x="755037" y="1999944"/>
            <a:ext cx="10067544" cy="304698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a:latin typeface="Trade Gothic Next Cond"/>
              </a:rPr>
              <a:t>Educational Resources for children</a:t>
            </a:r>
          </a:p>
          <a:p>
            <a:pPr marL="285750" indent="-285750">
              <a:buFont typeface="Arial" panose="020B0604020202020204" pitchFamily="34" charset="0"/>
              <a:buChar char="•"/>
            </a:pPr>
            <a:r>
              <a:rPr lang="en-US" sz="3200">
                <a:latin typeface="Trade Gothic Next Cond"/>
              </a:rPr>
              <a:t>Personnel</a:t>
            </a:r>
          </a:p>
          <a:p>
            <a:pPr marL="742950" lvl="1" indent="-285750">
              <a:buFont typeface="Arial" panose="020B0604020202020204" pitchFamily="34" charset="0"/>
              <a:buChar char="•"/>
            </a:pPr>
            <a:r>
              <a:rPr lang="en-US" sz="3200">
                <a:latin typeface="Trade Gothic Next Cond"/>
              </a:rPr>
              <a:t>Academic Coaches</a:t>
            </a:r>
          </a:p>
          <a:p>
            <a:pPr marL="285750" indent="-285750">
              <a:buFont typeface="Arial" panose="020B0604020202020204" pitchFamily="34" charset="0"/>
              <a:buChar char="•"/>
            </a:pPr>
            <a:r>
              <a:rPr lang="en-US" sz="3200">
                <a:latin typeface="Trade Gothic Next Cond"/>
              </a:rPr>
              <a:t>Family Engagement </a:t>
            </a:r>
            <a:endParaRPr lang="en-US" sz="3200">
              <a:latin typeface="Trade Gothic Next Cond" panose="020B0506040303020004" pitchFamily="34" charset="0"/>
            </a:endParaRPr>
          </a:p>
          <a:p>
            <a:pPr marL="742950" lvl="1" indent="-285750">
              <a:buFont typeface="Arial" panose="020B0604020202020204" pitchFamily="34" charset="0"/>
              <a:buChar char="•"/>
            </a:pPr>
            <a:r>
              <a:rPr lang="en-US" sz="3200">
                <a:latin typeface="Trade Gothic Next Cond"/>
              </a:rPr>
              <a:t>Supplies for parent resource center/area</a:t>
            </a:r>
          </a:p>
          <a:p>
            <a:pPr marL="742950" lvl="1" indent="-285750">
              <a:buFont typeface="Arial" panose="020B0604020202020204" pitchFamily="34" charset="0"/>
              <a:buChar char="•"/>
            </a:pPr>
            <a:r>
              <a:rPr lang="en-US" sz="3200">
                <a:latin typeface="Trade Gothic Next Cond"/>
              </a:rPr>
              <a:t>Family Engagement Facilitators  </a:t>
            </a:r>
            <a:endParaRPr lang="en-US" sz="3200">
              <a:latin typeface="Trade Gothic Next Cond" panose="020B0506040303020004" pitchFamily="34" charset="0"/>
            </a:endParaRPr>
          </a:p>
        </p:txBody>
      </p:sp>
      <p:sp>
        <p:nvSpPr>
          <p:cNvPr id="5" name="TextBox 4">
            <a:extLst>
              <a:ext uri="{FF2B5EF4-FFF2-40B4-BE49-F238E27FC236}">
                <a16:creationId xmlns:a16="http://schemas.microsoft.com/office/drawing/2014/main" id="{30200319-A3A1-8C86-4329-9112DA5E5C9F}"/>
              </a:ext>
            </a:extLst>
          </p:cNvPr>
          <p:cNvSpPr txBox="1"/>
          <p:nvPr/>
        </p:nvSpPr>
        <p:spPr>
          <a:xfrm>
            <a:off x="755037" y="1318626"/>
            <a:ext cx="9290304" cy="584775"/>
          </a:xfrm>
          <a:prstGeom prst="rect">
            <a:avLst/>
          </a:prstGeom>
          <a:noFill/>
        </p:spPr>
        <p:txBody>
          <a:bodyPr wrap="square" lIns="91440" tIns="45720" rIns="91440" bIns="45720" rtlCol="0" anchor="t">
            <a:spAutoFit/>
          </a:bodyPr>
          <a:lstStyle/>
          <a:p>
            <a:r>
              <a:rPr lang="en-US" sz="3200" b="1">
                <a:solidFill>
                  <a:srgbClr val="FF0000"/>
                </a:solidFill>
                <a:latin typeface="Trade Gothic Next Cond"/>
              </a:rPr>
              <a:t>  </a:t>
            </a:r>
            <a:endParaRPr lang="en-US" sz="3200" b="1">
              <a:solidFill>
                <a:srgbClr val="FF0000"/>
              </a:solidFill>
              <a:latin typeface="Trade Gothic Next Cond" panose="020B0506040303020004" pitchFamily="34" charset="0"/>
            </a:endParaRPr>
          </a:p>
        </p:txBody>
      </p:sp>
    </p:spTree>
    <p:extLst>
      <p:ext uri="{BB962C8B-B14F-4D97-AF65-F5344CB8AC3E}">
        <p14:creationId xmlns:p14="http://schemas.microsoft.com/office/powerpoint/2010/main" val="335034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756704" cy="707886"/>
          </a:xfrm>
          <a:prstGeom prst="rect">
            <a:avLst/>
          </a:prstGeom>
          <a:noFill/>
        </p:spPr>
        <p:txBody>
          <a:bodyPr wrap="square" rtlCol="0">
            <a:spAutoFit/>
          </a:bodyPr>
          <a:lstStyle/>
          <a:p>
            <a:r>
              <a:rPr lang="en-US" sz="4000">
                <a:solidFill>
                  <a:schemeClr val="bg1"/>
                </a:solidFill>
                <a:effectLst>
                  <a:outerShdw blurRad="38100" dist="38100" dir="2700000" algn="tl">
                    <a:srgbClr val="000000">
                      <a:alpha val="43137"/>
                    </a:srgbClr>
                  </a:outerShdw>
                </a:effectLst>
                <a:latin typeface="Trade Gothic Next HvyCd" panose="020B0906040303020004" pitchFamily="34" charset="0"/>
              </a:rPr>
              <a:t>What are our school’s Title I schoolwide requirements?</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288E6FAD-7734-5263-0035-F98AAF3C5BD0}"/>
              </a:ext>
            </a:extLst>
          </p:cNvPr>
          <p:cNvSpPr txBox="1"/>
          <p:nvPr/>
        </p:nvSpPr>
        <p:spPr>
          <a:xfrm>
            <a:off x="976220" y="1450262"/>
            <a:ext cx="9146835" cy="4278094"/>
          </a:xfrm>
          <a:prstGeom prst="rect">
            <a:avLst/>
          </a:prstGeom>
          <a:noFill/>
        </p:spPr>
        <p:txBody>
          <a:bodyPr wrap="square" rtlCol="0">
            <a:spAutoFit/>
          </a:bodyPr>
          <a:lstStyle/>
          <a:p>
            <a:pPr marL="285750" indent="-285750">
              <a:buFont typeface="Arial" panose="020B0604020202020204" pitchFamily="34" charset="0"/>
              <a:buChar char="•"/>
            </a:pPr>
            <a:r>
              <a:rPr lang="en-US" sz="3200">
                <a:latin typeface="Trade Gothic Next Cond" panose="020B0506040303020004" pitchFamily="34" charset="0"/>
              </a:rPr>
              <a:t>All teachers must meet State and/or local professional qualifications and licensing criteria for the grade levels and subject areas they teach.</a:t>
            </a:r>
          </a:p>
          <a:p>
            <a:pPr marL="285750" indent="-285750">
              <a:buFont typeface="Arial" panose="020B0604020202020204" pitchFamily="34" charset="0"/>
              <a:buChar char="•"/>
            </a:pPr>
            <a:endParaRPr lang="en-US" sz="2400">
              <a:latin typeface="Trade Gothic Next Cond" panose="020B0506040303020004" pitchFamily="34" charset="0"/>
            </a:endParaRPr>
          </a:p>
          <a:p>
            <a:pPr marL="285750" indent="-285750">
              <a:buFont typeface="Arial" panose="020B0604020202020204" pitchFamily="34" charset="0"/>
              <a:buChar char="•"/>
            </a:pPr>
            <a:r>
              <a:rPr lang="en-US" sz="3200">
                <a:latin typeface="Trade Gothic Next Cond" panose="020B0506040303020004" pitchFamily="34" charset="0"/>
              </a:rPr>
              <a:t>Parents have the right to know the qualifications of the teachers.</a:t>
            </a:r>
          </a:p>
          <a:p>
            <a:pPr marL="285750" indent="-285750">
              <a:buFont typeface="Arial" panose="020B0604020202020204" pitchFamily="34" charset="0"/>
              <a:buChar char="•"/>
            </a:pPr>
            <a:endParaRPr lang="en-US" sz="2400">
              <a:latin typeface="Trade Gothic Next Cond" panose="020B0506040303020004" pitchFamily="34" charset="0"/>
            </a:endParaRPr>
          </a:p>
          <a:p>
            <a:pPr marL="285750" indent="-285750">
              <a:buFont typeface="Arial" panose="020B0604020202020204" pitchFamily="34" charset="0"/>
              <a:buChar char="•"/>
            </a:pPr>
            <a:r>
              <a:rPr lang="en-US" sz="3200">
                <a:latin typeface="Trade Gothic Next Cond" panose="020B0506040303020004" pitchFamily="34" charset="0"/>
              </a:rPr>
              <a:t>Proven, evidence-based instructional methods must be utilized in the classroom.  </a:t>
            </a:r>
          </a:p>
        </p:txBody>
      </p:sp>
    </p:spTree>
    <p:extLst>
      <p:ext uri="{BB962C8B-B14F-4D97-AF65-F5344CB8AC3E}">
        <p14:creationId xmlns:p14="http://schemas.microsoft.com/office/powerpoint/2010/main" val="3667142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756704" cy="707886"/>
          </a:xfrm>
          <a:prstGeom prst="rect">
            <a:avLst/>
          </a:prstGeom>
          <a:noFill/>
        </p:spPr>
        <p:txBody>
          <a:bodyPr wrap="square" rtlCol="0">
            <a:spAutoFit/>
          </a:bodyPr>
          <a:lstStyle/>
          <a:p>
            <a:r>
              <a:rPr lang="en-US" sz="4000">
                <a:solidFill>
                  <a:schemeClr val="bg1"/>
                </a:solidFill>
                <a:effectLst>
                  <a:outerShdw blurRad="38100" dist="38100" dir="2700000" algn="tl">
                    <a:srgbClr val="000000">
                      <a:alpha val="43137"/>
                    </a:srgbClr>
                  </a:outerShdw>
                </a:effectLst>
                <a:latin typeface="Trade Gothic Next HvyCd" panose="020B0906040303020004" pitchFamily="34" charset="0"/>
              </a:rPr>
              <a:t>District Goals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288E6FAD-7734-5263-0035-F98AAF3C5BD0}"/>
              </a:ext>
            </a:extLst>
          </p:cNvPr>
          <p:cNvSpPr txBox="1"/>
          <p:nvPr/>
        </p:nvSpPr>
        <p:spPr>
          <a:xfrm>
            <a:off x="514064" y="1058529"/>
            <a:ext cx="10905900" cy="5509200"/>
          </a:xfrm>
          <a:prstGeom prst="rect">
            <a:avLst/>
          </a:prstGeom>
          <a:noFill/>
        </p:spPr>
        <p:txBody>
          <a:bodyPr wrap="square" rtlCol="0">
            <a:spAutoFit/>
          </a:bodyPr>
          <a:lstStyle/>
          <a:p>
            <a:r>
              <a:rPr lang="en-US" sz="3200">
                <a:latin typeface="Trade Gothic Next Cond" panose="020B0506040303020004" pitchFamily="34" charset="0"/>
              </a:rPr>
              <a:t>Strategic Goal 1: Student Achievement</a:t>
            </a:r>
          </a:p>
          <a:p>
            <a:pPr marL="457200" indent="-457200">
              <a:buFont typeface="Arial" panose="020B0604020202020204" pitchFamily="34" charset="0"/>
              <a:buChar char="•"/>
            </a:pPr>
            <a:r>
              <a:rPr lang="en-US" sz="3200">
                <a:latin typeface="Trade Gothic Next Cond" panose="020B0506040303020004" pitchFamily="34" charset="0"/>
              </a:rPr>
              <a:t>All students will continually demonstrate high academic and social-emotional growth preparing them for life, college, and careers.</a:t>
            </a:r>
          </a:p>
          <a:p>
            <a:endParaRPr lang="en-US" sz="3200">
              <a:latin typeface="Trade Gothic Next Cond" panose="020B0506040303020004" pitchFamily="34" charset="0"/>
            </a:endParaRPr>
          </a:p>
          <a:p>
            <a:r>
              <a:rPr lang="en-US" sz="3200">
                <a:latin typeface="Trade Gothic Next Cond" panose="020B0506040303020004" pitchFamily="34" charset="0"/>
              </a:rPr>
              <a:t>Strategic Goal 2:  Staff Effectiveness</a:t>
            </a:r>
          </a:p>
          <a:p>
            <a:pPr marL="457200" indent="-457200">
              <a:buFont typeface="Arial" panose="020B0604020202020204" pitchFamily="34" charset="0"/>
              <a:buChar char="•"/>
            </a:pPr>
            <a:r>
              <a:rPr lang="en-US" sz="3200">
                <a:latin typeface="Trade Gothic Next Cond" panose="020B0506040303020004" pitchFamily="34" charset="0"/>
              </a:rPr>
              <a:t>All employees will excel daily in the performance of their roles to ensure our district thrives.</a:t>
            </a:r>
          </a:p>
          <a:p>
            <a:endParaRPr lang="en-US" sz="3200">
              <a:latin typeface="Trade Gothic Next Cond" panose="020B0506040303020004" pitchFamily="34" charset="0"/>
            </a:endParaRPr>
          </a:p>
          <a:p>
            <a:r>
              <a:rPr lang="en-US" sz="3200">
                <a:latin typeface="Trade Gothic Next Cond" panose="020B0506040303020004" pitchFamily="34" charset="0"/>
              </a:rPr>
              <a:t>Strategic Goal 3:  Stakeholder Engagement</a:t>
            </a:r>
          </a:p>
          <a:p>
            <a:pPr marL="457200" indent="-457200">
              <a:buFont typeface="Arial" panose="020B0604020202020204" pitchFamily="34" charset="0"/>
              <a:buChar char="•"/>
            </a:pPr>
            <a:r>
              <a:rPr lang="en-US" sz="3200">
                <a:latin typeface="Trade Gothic Next Cond" panose="020B0506040303020004" pitchFamily="34" charset="0"/>
              </a:rPr>
              <a:t>We will build collective ownership and active engagement among all stakeholders to maximize students’ overall learning experience.</a:t>
            </a:r>
          </a:p>
        </p:txBody>
      </p:sp>
    </p:spTree>
    <p:extLst>
      <p:ext uri="{BB962C8B-B14F-4D97-AF65-F5344CB8AC3E}">
        <p14:creationId xmlns:p14="http://schemas.microsoft.com/office/powerpoint/2010/main" val="44701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756704" cy="707886"/>
          </a:xfrm>
          <a:prstGeom prst="rect">
            <a:avLst/>
          </a:prstGeom>
          <a:noFill/>
        </p:spPr>
        <p:txBody>
          <a:bodyPr wrap="square" rtlCol="0">
            <a:spAutoFit/>
          </a:bodyPr>
          <a:lstStyle/>
          <a:p>
            <a:r>
              <a:rPr lang="en-US" sz="4000">
                <a:solidFill>
                  <a:schemeClr val="bg1"/>
                </a:solidFill>
                <a:effectLst>
                  <a:outerShdw blurRad="38100" dist="38100" dir="2700000" algn="tl">
                    <a:srgbClr val="000000">
                      <a:alpha val="43137"/>
                    </a:srgbClr>
                  </a:outerShdw>
                </a:effectLst>
                <a:latin typeface="Trade Gothic Next HvyCd" panose="020B0906040303020004" pitchFamily="34" charset="0"/>
              </a:rPr>
              <a:t>School Goals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288E6FAD-7734-5263-0035-F98AAF3C5BD0}"/>
              </a:ext>
            </a:extLst>
          </p:cNvPr>
          <p:cNvSpPr txBox="1"/>
          <p:nvPr/>
        </p:nvSpPr>
        <p:spPr>
          <a:xfrm>
            <a:off x="495222" y="1748781"/>
            <a:ext cx="10905900" cy="4031873"/>
          </a:xfrm>
          <a:prstGeom prst="rect">
            <a:avLst/>
          </a:prstGeom>
          <a:noFill/>
        </p:spPr>
        <p:txBody>
          <a:bodyPr wrap="square" lIns="91440" tIns="45720" rIns="91440" bIns="45720" rtlCol="0" anchor="t">
            <a:spAutoFit/>
          </a:bodyPr>
          <a:lstStyle/>
          <a:p>
            <a:pPr algn="ctr"/>
            <a:r>
              <a:rPr lang="en-US" sz="3200" b="1">
                <a:latin typeface="Trade Gothic Next Cond"/>
              </a:rPr>
              <a:t>Reading</a:t>
            </a:r>
            <a:r>
              <a:rPr lang="en-US" sz="3200">
                <a:latin typeface="Trade Gothic Next Cond"/>
              </a:rPr>
              <a:t> </a:t>
            </a:r>
            <a:endParaRPr lang="en-US" sz="3200">
              <a:latin typeface="Trade Gothic Next Cond" panose="020B0506040303020004" pitchFamily="34" charset="0"/>
            </a:endParaRPr>
          </a:p>
          <a:p>
            <a:pPr marL="285750" indent="-285750">
              <a:buFont typeface="Arial" panose="020B0604020202020204" pitchFamily="34" charset="0"/>
              <a:buChar char="•"/>
            </a:pPr>
            <a:r>
              <a:rPr lang="en-US" sz="3200">
                <a:latin typeface="Times New Roman"/>
                <a:cs typeface="Times New Roman"/>
              </a:rPr>
              <a:t> By the end of 2024, increase the percentage of students reaching their reading goal on or above grade level by 50%, as measured by the Georgia Milestones.</a:t>
            </a:r>
            <a:endParaRPr lang="en-US" sz="3200">
              <a:latin typeface="Trade Gothic Next Cond" panose="020B0506040303020004" pitchFamily="34" charset="0"/>
            </a:endParaRPr>
          </a:p>
          <a:p>
            <a:pPr algn="ctr"/>
            <a:r>
              <a:rPr lang="en-US" sz="3200" b="1">
                <a:latin typeface="Trade Gothic Next Cond"/>
              </a:rPr>
              <a:t>Math </a:t>
            </a:r>
            <a:endParaRPr lang="en-US">
              <a:latin typeface="Calibri" panose="020F0502020204030204"/>
              <a:cs typeface="Calibri" panose="020F0502020204030204"/>
            </a:endParaRPr>
          </a:p>
          <a:p>
            <a:pPr marL="457200" indent="-457200" algn="ctr">
              <a:buFont typeface="Arial"/>
              <a:buChar char="•"/>
            </a:pPr>
            <a:r>
              <a:rPr lang="en-US" sz="3200">
                <a:latin typeface="Times New Roman"/>
                <a:cs typeface="Times New Roman"/>
              </a:rPr>
              <a:t>By the end of 2024, increase the percentage of students’ proficiency in math on or above grade level by 50% as measured by the Georgia Milestones.</a:t>
            </a:r>
            <a:endParaRPr lang="en-US">
              <a:cs typeface="Calibri"/>
            </a:endParaRPr>
          </a:p>
        </p:txBody>
      </p:sp>
      <p:sp>
        <p:nvSpPr>
          <p:cNvPr id="5" name="TextBox 4">
            <a:extLst>
              <a:ext uri="{FF2B5EF4-FFF2-40B4-BE49-F238E27FC236}">
                <a16:creationId xmlns:a16="http://schemas.microsoft.com/office/drawing/2014/main" id="{9F497138-156E-852F-589E-DAD13B7FC96F}"/>
              </a:ext>
            </a:extLst>
          </p:cNvPr>
          <p:cNvSpPr txBox="1"/>
          <p:nvPr/>
        </p:nvSpPr>
        <p:spPr>
          <a:xfrm>
            <a:off x="495222" y="1162990"/>
            <a:ext cx="8386057" cy="584775"/>
          </a:xfrm>
          <a:prstGeom prst="rect">
            <a:avLst/>
          </a:prstGeom>
          <a:noFill/>
        </p:spPr>
        <p:txBody>
          <a:bodyPr wrap="square" lIns="91440" tIns="45720" rIns="91440" bIns="45720" rtlCol="0" anchor="t">
            <a:spAutoFit/>
          </a:bodyPr>
          <a:lstStyle/>
          <a:p>
            <a:endParaRPr lang="en-US" sz="3200" b="1">
              <a:solidFill>
                <a:srgbClr val="FF0000"/>
              </a:solidFill>
              <a:latin typeface="Trade Gothic Next Cond" panose="020B0506040303020004" pitchFamily="34" charset="0"/>
            </a:endParaRPr>
          </a:p>
        </p:txBody>
      </p:sp>
    </p:spTree>
    <p:extLst>
      <p:ext uri="{BB962C8B-B14F-4D97-AF65-F5344CB8AC3E}">
        <p14:creationId xmlns:p14="http://schemas.microsoft.com/office/powerpoint/2010/main" val="3914861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756704" cy="707886"/>
          </a:xfrm>
          <a:prstGeom prst="rect">
            <a:avLst/>
          </a:prstGeom>
          <a:noFill/>
        </p:spPr>
        <p:txBody>
          <a:bodyPr wrap="square" rtlCol="0">
            <a:spAutoFit/>
          </a:bodyPr>
          <a:lstStyle/>
          <a:p>
            <a:r>
              <a:rPr lang="en-US" sz="4000">
                <a:solidFill>
                  <a:schemeClr val="bg1"/>
                </a:solidFill>
                <a:effectLst>
                  <a:outerShdw blurRad="38100" dist="38100" dir="2700000" algn="tl">
                    <a:srgbClr val="000000">
                      <a:alpha val="43137"/>
                    </a:srgbClr>
                  </a:outerShdw>
                </a:effectLst>
                <a:latin typeface="Trade Gothic Next HvyCd" panose="020B0906040303020004" pitchFamily="34" charset="0"/>
              </a:rPr>
              <a:t>What curriculum does our school use?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288E6FAD-7734-5263-0035-F98AAF3C5BD0}"/>
              </a:ext>
            </a:extLst>
          </p:cNvPr>
          <p:cNvSpPr txBox="1"/>
          <p:nvPr/>
        </p:nvSpPr>
        <p:spPr>
          <a:xfrm>
            <a:off x="330630" y="2279133"/>
            <a:ext cx="10905900" cy="2985433"/>
          </a:xfrm>
          <a:prstGeom prst="rect">
            <a:avLst/>
          </a:prstGeom>
          <a:noFill/>
        </p:spPr>
        <p:txBody>
          <a:bodyPr wrap="square" lIns="91440" tIns="45720" rIns="91440" bIns="45720" rtlCol="0" anchor="t">
            <a:spAutoFit/>
          </a:bodyPr>
          <a:lstStyle/>
          <a:p>
            <a:pPr algn="ctr"/>
            <a:r>
              <a:rPr lang="en-US" sz="2800"/>
              <a:t> </a:t>
            </a:r>
          </a:p>
          <a:p>
            <a:pPr marL="285750" indent="-285750">
              <a:buFont typeface="Arial" panose="020B0604020202020204" pitchFamily="34" charset="0"/>
              <a:buChar char="•"/>
            </a:pPr>
            <a:r>
              <a:rPr lang="en-US" sz="3200">
                <a:latin typeface="Trade Gothic Next Cond"/>
              </a:rPr>
              <a:t>English Language Development Standards (English Language Learners) </a:t>
            </a:r>
          </a:p>
          <a:p>
            <a:pPr marL="285750" indent="-285750">
              <a:buFont typeface="Arial" panose="020B0604020202020204" pitchFamily="34" charset="0"/>
              <a:buChar char="•"/>
            </a:pPr>
            <a:r>
              <a:rPr lang="en-US" sz="3200">
                <a:cs typeface="Calibri"/>
              </a:rPr>
              <a:t>I-Ready</a:t>
            </a:r>
          </a:p>
          <a:p>
            <a:pPr marL="285750" indent="-285750">
              <a:buFont typeface="Arial" panose="020B0604020202020204" pitchFamily="34" charset="0"/>
              <a:buChar char="•"/>
            </a:pPr>
            <a:r>
              <a:rPr lang="en-US" sz="3200">
                <a:cs typeface="Calibri"/>
              </a:rPr>
              <a:t>Star Reading </a:t>
            </a:r>
          </a:p>
          <a:p>
            <a:pPr marL="285750" indent="-285750">
              <a:buFont typeface="Arial" panose="020B0604020202020204" pitchFamily="34" charset="0"/>
              <a:buChar char="•"/>
            </a:pPr>
            <a:r>
              <a:rPr lang="en-US" sz="3200">
                <a:cs typeface="Calibri"/>
              </a:rPr>
              <a:t>Freckle</a:t>
            </a:r>
          </a:p>
          <a:p>
            <a:pPr marL="285750" indent="-285750">
              <a:buFont typeface="Arial" panose="020B0604020202020204" pitchFamily="34" charset="0"/>
              <a:buChar char="•"/>
            </a:pPr>
            <a:r>
              <a:rPr lang="en-US" sz="3200">
                <a:cs typeface="Calibri"/>
              </a:rPr>
              <a:t>Accelerated Reading</a:t>
            </a:r>
          </a:p>
        </p:txBody>
      </p:sp>
      <p:sp>
        <p:nvSpPr>
          <p:cNvPr id="5" name="TextBox 4">
            <a:extLst>
              <a:ext uri="{FF2B5EF4-FFF2-40B4-BE49-F238E27FC236}">
                <a16:creationId xmlns:a16="http://schemas.microsoft.com/office/drawing/2014/main" id="{9F497138-156E-852F-589E-DAD13B7FC96F}"/>
              </a:ext>
            </a:extLst>
          </p:cNvPr>
          <p:cNvSpPr txBox="1"/>
          <p:nvPr/>
        </p:nvSpPr>
        <p:spPr>
          <a:xfrm>
            <a:off x="612648" y="1211749"/>
            <a:ext cx="10341864" cy="584775"/>
          </a:xfrm>
          <a:prstGeom prst="rect">
            <a:avLst/>
          </a:prstGeom>
          <a:noFill/>
        </p:spPr>
        <p:txBody>
          <a:bodyPr wrap="square" lIns="91440" tIns="45720" rIns="91440" bIns="45720" rtlCol="0" anchor="t">
            <a:spAutoFit/>
          </a:bodyPr>
          <a:lstStyle/>
          <a:p>
            <a:endParaRPr lang="en-US" sz="3200" b="1">
              <a:solidFill>
                <a:srgbClr val="FF0000"/>
              </a:solidFill>
              <a:latin typeface="Trade Gothic Next Cond" panose="020B0506040303020004" pitchFamily="34" charset="0"/>
            </a:endParaRPr>
          </a:p>
        </p:txBody>
      </p:sp>
    </p:spTree>
    <p:extLst>
      <p:ext uri="{BB962C8B-B14F-4D97-AF65-F5344CB8AC3E}">
        <p14:creationId xmlns:p14="http://schemas.microsoft.com/office/powerpoint/2010/main" val="3727672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426553" y="230590"/>
            <a:ext cx="10838855" cy="646331"/>
          </a:xfrm>
          <a:prstGeom prst="rect">
            <a:avLst/>
          </a:prstGeom>
          <a:noFill/>
        </p:spPr>
        <p:txBody>
          <a:bodyPr wrap="square" rtlCol="0">
            <a:spAutoFit/>
          </a:bodyPr>
          <a:lstStyle/>
          <a:p>
            <a:r>
              <a:rPr lang="en-US" sz="3600">
                <a:solidFill>
                  <a:schemeClr val="bg1"/>
                </a:solidFill>
                <a:effectLst>
                  <a:outerShdw blurRad="38100" dist="38100" dir="2700000" algn="tl">
                    <a:srgbClr val="000000">
                      <a:alpha val="43137"/>
                    </a:srgbClr>
                  </a:outerShdw>
                </a:effectLst>
                <a:latin typeface="Trade Gothic Next HvyCd" panose="020B0906040303020004" pitchFamily="34" charset="0"/>
              </a:rPr>
              <a:t>What is the College and Career Ready Performance Index?</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F2832089-99D2-421B-1540-4D6977EE5C5C}"/>
              </a:ext>
            </a:extLst>
          </p:cNvPr>
          <p:cNvSpPr txBox="1"/>
          <p:nvPr/>
        </p:nvSpPr>
        <p:spPr>
          <a:xfrm>
            <a:off x="716196" y="1424731"/>
            <a:ext cx="10259568" cy="4031873"/>
          </a:xfrm>
          <a:prstGeom prst="rect">
            <a:avLst/>
          </a:prstGeom>
          <a:noFill/>
        </p:spPr>
        <p:txBody>
          <a:bodyPr wrap="square" rtlCol="0">
            <a:spAutoFit/>
          </a:bodyPr>
          <a:lstStyle/>
          <a:p>
            <a:r>
              <a:rPr lang="en-US" sz="3200">
                <a:latin typeface="Trade Gothic Next Cond" panose="020B0506040303020004" pitchFamily="34" charset="0"/>
              </a:rPr>
              <a:t>The CCRPI is the state accountability method used to measure school performance.  The following indicators will be used to determine performance instead of a single test score:</a:t>
            </a:r>
          </a:p>
          <a:p>
            <a:pPr marL="285750" indent="-285750">
              <a:buFont typeface="Arial" panose="020B0604020202020204" pitchFamily="34" charset="0"/>
              <a:buChar char="•"/>
            </a:pPr>
            <a:r>
              <a:rPr lang="en-US" sz="3200">
                <a:latin typeface="Trade Gothic Next Cond" panose="020B0506040303020004" pitchFamily="34" charset="0"/>
              </a:rPr>
              <a:t>Content Mastery</a:t>
            </a:r>
          </a:p>
          <a:p>
            <a:pPr marL="285750" indent="-285750">
              <a:buFont typeface="Arial" panose="020B0604020202020204" pitchFamily="34" charset="0"/>
              <a:buChar char="•"/>
            </a:pPr>
            <a:r>
              <a:rPr lang="en-US" sz="3200">
                <a:latin typeface="Trade Gothic Next Cond" panose="020B0506040303020004" pitchFamily="34" charset="0"/>
              </a:rPr>
              <a:t>Progress</a:t>
            </a:r>
          </a:p>
          <a:p>
            <a:pPr marL="285750" indent="-285750">
              <a:buFont typeface="Arial" panose="020B0604020202020204" pitchFamily="34" charset="0"/>
              <a:buChar char="•"/>
            </a:pPr>
            <a:r>
              <a:rPr lang="en-US" sz="3200">
                <a:latin typeface="Trade Gothic Next Cond" panose="020B0506040303020004" pitchFamily="34" charset="0"/>
              </a:rPr>
              <a:t>Closing Gaps</a:t>
            </a:r>
          </a:p>
          <a:p>
            <a:pPr marL="285750" indent="-285750">
              <a:buFont typeface="Arial" panose="020B0604020202020204" pitchFamily="34" charset="0"/>
              <a:buChar char="•"/>
            </a:pPr>
            <a:r>
              <a:rPr lang="en-US" sz="3200">
                <a:latin typeface="Trade Gothic Next Cond" panose="020B0506040303020004" pitchFamily="34" charset="0"/>
              </a:rPr>
              <a:t>Readiness</a:t>
            </a:r>
          </a:p>
          <a:p>
            <a:pPr marL="285750" indent="-285750">
              <a:buFont typeface="Arial" panose="020B0604020202020204" pitchFamily="34" charset="0"/>
              <a:buChar char="•"/>
            </a:pPr>
            <a:r>
              <a:rPr lang="en-US" sz="3200">
                <a:latin typeface="Trade Gothic Next Cond" panose="020B0506040303020004" pitchFamily="34" charset="0"/>
              </a:rPr>
              <a:t>Graduation Rate (high schools only)</a:t>
            </a:r>
          </a:p>
        </p:txBody>
      </p:sp>
    </p:spTree>
    <p:extLst>
      <p:ext uri="{BB962C8B-B14F-4D97-AF65-F5344CB8AC3E}">
        <p14:creationId xmlns:p14="http://schemas.microsoft.com/office/powerpoint/2010/main" val="966278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Georgia School State Report Card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C758219E-84FA-4E43-CB74-DE1EA42E82CD}"/>
              </a:ext>
            </a:extLst>
          </p:cNvPr>
          <p:cNvSpPr txBox="1"/>
          <p:nvPr/>
        </p:nvSpPr>
        <p:spPr>
          <a:xfrm>
            <a:off x="447868" y="937063"/>
            <a:ext cx="11411051" cy="6032421"/>
          </a:xfrm>
          <a:prstGeom prst="rect">
            <a:avLst/>
          </a:prstGeom>
          <a:noFill/>
        </p:spPr>
        <p:txBody>
          <a:bodyPr wrap="square" rtlCol="0">
            <a:spAutoFit/>
          </a:bodyPr>
          <a:lstStyle/>
          <a:p>
            <a:pPr marL="457200" indent="-457200">
              <a:buFont typeface="Arial" panose="020B0604020202020204" pitchFamily="34" charset="0"/>
              <a:buChar char="•"/>
            </a:pPr>
            <a:r>
              <a:rPr lang="en-US" sz="2600" i="0">
                <a:effectLst/>
                <a:latin typeface="Trade Gothic Next Cond" panose="020B0506040303020004" pitchFamily="34" charset="0"/>
              </a:rPr>
              <a:t>For school years 2019-2020, 2020-2021, and 2021-2022, various pandemic related issues resulted in incomplete data for most metrics and there was significant variation in student participation rates where data are available.</a:t>
            </a:r>
          </a:p>
          <a:p>
            <a:pPr marL="285750" indent="-285750">
              <a:buFont typeface="Arial" panose="020B0604020202020204" pitchFamily="34" charset="0"/>
              <a:buChar char="•"/>
            </a:pPr>
            <a:endParaRPr lang="en-US" sz="2600">
              <a:latin typeface="Trade Gothic Next Cond" panose="020B0506040303020004" pitchFamily="34" charset="0"/>
            </a:endParaRPr>
          </a:p>
          <a:p>
            <a:pPr marL="457200" indent="-457200">
              <a:buFont typeface="Arial" panose="020B0604020202020204" pitchFamily="34" charset="0"/>
              <a:buChar char="•"/>
            </a:pPr>
            <a:r>
              <a:rPr lang="en-US" sz="2600">
                <a:latin typeface="Trade Gothic Next Cond" panose="020B0506040303020004" pitchFamily="34" charset="0"/>
              </a:rPr>
              <a:t>Additionally, the </a:t>
            </a:r>
            <a:r>
              <a:rPr lang="en-US" sz="2600" err="1">
                <a:latin typeface="Trade Gothic Next Cond" panose="020B0506040303020004" pitchFamily="34" charset="0"/>
              </a:rPr>
              <a:t>GaDOE</a:t>
            </a:r>
            <a:r>
              <a:rPr lang="en-US" sz="2600">
                <a:latin typeface="Trade Gothic Next Cond" panose="020B0506040303020004" pitchFamily="34" charset="0"/>
              </a:rPr>
              <a:t> did not calculate a CCRPI for school years 2019-2020, 2020-2021, and 2021-2022. Since Georgia’s Office of Student Achievement’s, A-F grade is based on the school’s CCRPI calculation, there is not a state a letter grade for the affected years. It is not advisable to make comparisons between schools and/or districts for these years.</a:t>
            </a:r>
          </a:p>
          <a:p>
            <a:endParaRPr lang="en-US" sz="2600" i="1">
              <a:latin typeface="Trade Gothic Next Cond" panose="020B0506040303020004" pitchFamily="34" charset="0"/>
            </a:endParaRPr>
          </a:p>
          <a:p>
            <a:pPr marL="285750" indent="-285750">
              <a:buFont typeface="Arial" panose="020B0604020202020204" pitchFamily="34" charset="0"/>
              <a:buChar char="•"/>
            </a:pPr>
            <a:r>
              <a:rPr lang="en-US" sz="2600" err="1">
                <a:latin typeface="Trade Gothic Next Cond" panose="020B0506040303020004" pitchFamily="34" charset="0"/>
              </a:rPr>
              <a:t>GaDOE</a:t>
            </a:r>
            <a:r>
              <a:rPr lang="en-US" sz="2600">
                <a:latin typeface="Trade Gothic Next Cond" panose="020B0506040303020004" pitchFamily="34" charset="0"/>
              </a:rPr>
              <a:t> is in the process of submitting to the U.S. Department of Education an updated ESEA Consolidated Plan and additional changes to the  CCRPI, the state’s accountability system. More information will be available once an updated plan is approved. </a:t>
            </a:r>
          </a:p>
          <a:p>
            <a:endParaRPr lang="en-US" sz="1400">
              <a:latin typeface="Trade Gothic Next Cond" panose="020B0506040303020004" pitchFamily="34" charset="0"/>
            </a:endParaRPr>
          </a:p>
          <a:p>
            <a:r>
              <a:rPr lang="en-US" sz="1200" i="1">
                <a:latin typeface="Trade Gothic Next Cond" panose="020B0506040303020004" pitchFamily="34" charset="0"/>
              </a:rPr>
              <a:t>For more detailed information:</a:t>
            </a:r>
          </a:p>
          <a:p>
            <a:pPr marL="285750" indent="-285750">
              <a:buFont typeface="Arial" panose="020B0604020202020204" pitchFamily="34" charset="0"/>
              <a:buChar char="•"/>
            </a:pPr>
            <a:r>
              <a:rPr lang="en-US" sz="1200">
                <a:latin typeface="Trade Gothic Next Cond" panose="020B0506040303020004" pitchFamily="34" charset="0"/>
              </a:rPr>
              <a:t>Link to BCSD State Report Card</a:t>
            </a:r>
          </a:p>
          <a:p>
            <a:r>
              <a:rPr lang="en-US" sz="1200">
                <a:solidFill>
                  <a:srgbClr val="0070C0"/>
                </a:solidFill>
                <a:latin typeface="Trade Gothic Next Cond" panose="020B0506040303020004" pitchFamily="34" charset="0"/>
                <a:hlinkClick r:id="" action="ppaction://noaction">
                  <a:extLst>
                    <a:ext uri="{A12FA001-AC4F-418D-AE19-62706E023703}">
                      <ahyp:hlinkClr xmlns:ahyp="http://schemas.microsoft.com/office/drawing/2018/hyperlinkcolor" val="tx"/>
                    </a:ext>
                  </a:extLst>
                </a:hlinkClick>
              </a:rPr>
              <a:t>https://public.gosa.ga.gov/noauth/extensions/SchoolGrades- </a:t>
            </a:r>
          </a:p>
          <a:p>
            <a:r>
              <a:rPr lang="en-US" sz="1200">
                <a:solidFill>
                  <a:srgbClr val="0070C0"/>
                </a:solidFill>
                <a:latin typeface="Trade Gothic Next Cond" panose="020B0506040303020004" pitchFamily="34" charset="0"/>
                <a:hlinkClick r:id="" action="ppaction://noaction">
                  <a:extLst>
                    <a:ext uri="{A12FA001-AC4F-418D-AE19-62706E023703}">
                      <ahyp:hlinkClr xmlns:ahyp="http://schemas.microsoft.com/office/drawing/2018/hyperlinkcolor" val="tx"/>
                    </a:ext>
                  </a:extLst>
                </a:hlinkClick>
              </a:rPr>
              <a:t>Georgia/SchoolGrades-Georgia.html?SchoolName=bibb-county</a:t>
            </a:r>
            <a:endParaRPr lang="en-US" sz="1200">
              <a:solidFill>
                <a:srgbClr val="0070C0"/>
              </a:solidFill>
              <a:latin typeface="Trade Gothic Next Cond" panose="020B0506040303020004" pitchFamily="34" charset="0"/>
            </a:endParaRPr>
          </a:p>
        </p:txBody>
      </p:sp>
    </p:spTree>
    <p:extLst>
      <p:ext uri="{BB962C8B-B14F-4D97-AF65-F5344CB8AC3E}">
        <p14:creationId xmlns:p14="http://schemas.microsoft.com/office/powerpoint/2010/main" val="1961760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What test will my child take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587FFF88-723F-A8DE-C52C-EBCDAFDF30DB}"/>
              </a:ext>
            </a:extLst>
          </p:cNvPr>
          <p:cNvSpPr txBox="1"/>
          <p:nvPr/>
        </p:nvSpPr>
        <p:spPr>
          <a:xfrm>
            <a:off x="3019566" y="1126989"/>
            <a:ext cx="6174886" cy="584775"/>
          </a:xfrm>
          <a:prstGeom prst="rect">
            <a:avLst/>
          </a:prstGeom>
          <a:noFill/>
        </p:spPr>
        <p:txBody>
          <a:bodyPr wrap="square" lIns="91440" tIns="45720" rIns="91440" bIns="45720" rtlCol="0" anchor="t">
            <a:spAutoFit/>
          </a:bodyPr>
          <a:lstStyle/>
          <a:p>
            <a:endParaRPr lang="en-US" sz="3200">
              <a:solidFill>
                <a:srgbClr val="FF0000"/>
              </a:solidFill>
              <a:cs typeface="Calibri"/>
            </a:endParaRPr>
          </a:p>
        </p:txBody>
      </p:sp>
      <p:sp>
        <p:nvSpPr>
          <p:cNvPr id="7" name="TextBox 6">
            <a:extLst>
              <a:ext uri="{FF2B5EF4-FFF2-40B4-BE49-F238E27FC236}">
                <a16:creationId xmlns:a16="http://schemas.microsoft.com/office/drawing/2014/main" id="{D202ED9C-E486-BDD6-5988-FDBDC8E27512}"/>
              </a:ext>
            </a:extLst>
          </p:cNvPr>
          <p:cNvSpPr txBox="1"/>
          <p:nvPr/>
        </p:nvSpPr>
        <p:spPr>
          <a:xfrm>
            <a:off x="877954" y="825385"/>
            <a:ext cx="9921131" cy="5170646"/>
          </a:xfrm>
          <a:prstGeom prst="rect">
            <a:avLst/>
          </a:prstGeom>
          <a:noFill/>
        </p:spPr>
        <p:txBody>
          <a:bodyPr wrap="square" lIns="91440" tIns="45720" rIns="91440" bIns="45720" rtlCol="0" anchor="t">
            <a:spAutoFit/>
          </a:bodyPr>
          <a:lstStyle/>
          <a:p>
            <a:r>
              <a:rPr lang="en-US" sz="3200">
                <a:solidFill>
                  <a:srgbClr val="FF0000"/>
                </a:solidFill>
              </a:rPr>
              <a:t>WIDA Assessments (English Language Learners)</a:t>
            </a:r>
          </a:p>
          <a:p>
            <a:r>
              <a:rPr lang="en-US" sz="3200">
                <a:solidFill>
                  <a:srgbClr val="FF0000"/>
                </a:solidFill>
              </a:rPr>
              <a:t>Georgia Milestones End of Grade (EOG) Grades 6-8 -</a:t>
            </a:r>
            <a:r>
              <a:rPr lang="en-US" sz="1400">
                <a:solidFill>
                  <a:srgbClr val="111111"/>
                </a:solidFill>
                <a:ea typeface="+mn-lt"/>
                <a:cs typeface="+mn-lt"/>
              </a:rPr>
              <a:t>Georgia Milestones reports student achievement in four levels: </a:t>
            </a:r>
            <a:r>
              <a:rPr lang="en-US" sz="1400" b="1">
                <a:solidFill>
                  <a:srgbClr val="111111"/>
                </a:solidFill>
                <a:ea typeface="+mn-lt"/>
                <a:cs typeface="+mn-lt"/>
              </a:rPr>
              <a:t>Beginning Learners: Proficiency in the course is not demonstrated. Substantial academic support needed. Developing Learners: Partial proficiency in the course is demonstrated. Additional academic support needed. Proficient Learners</a:t>
            </a:r>
            <a:r>
              <a:rPr lang="en-US" sz="1400">
                <a:solidFill>
                  <a:srgbClr val="111111"/>
                </a:solidFill>
                <a:ea typeface="+mn-lt"/>
                <a:cs typeface="+mn-lt"/>
              </a:rPr>
              <a:t>: Proficiency in the course is demonstrated.</a:t>
            </a:r>
            <a:endParaRPr lang="en-US" sz="3200">
              <a:solidFill>
                <a:srgbClr val="FF0000"/>
              </a:solidFill>
              <a:cs typeface="Calibri"/>
            </a:endParaRPr>
          </a:p>
          <a:p>
            <a:r>
              <a:rPr lang="en-US" sz="3200">
                <a:solidFill>
                  <a:srgbClr val="FF0000"/>
                </a:solidFill>
              </a:rPr>
              <a:t>Formative and Summative Assessment</a:t>
            </a:r>
            <a:endParaRPr lang="en-US" sz="3200">
              <a:solidFill>
                <a:srgbClr val="FF0000"/>
              </a:solidFill>
              <a:cs typeface="Calibri"/>
            </a:endParaRPr>
          </a:p>
          <a:p>
            <a:endParaRPr lang="en-US" sz="3200">
              <a:solidFill>
                <a:srgbClr val="FF0000"/>
              </a:solidFill>
              <a:cs typeface="Calibri"/>
            </a:endParaRPr>
          </a:p>
          <a:p>
            <a:endParaRPr lang="en-US" sz="3200">
              <a:solidFill>
                <a:srgbClr val="FF0000"/>
              </a:solidFill>
              <a:cs typeface="Calibri"/>
            </a:endParaRPr>
          </a:p>
          <a:p>
            <a:endParaRPr lang="en-US" sz="3200">
              <a:solidFill>
                <a:srgbClr val="FF0000"/>
              </a:solidFill>
            </a:endParaRPr>
          </a:p>
          <a:p>
            <a:endParaRPr lang="en-US" sz="3200">
              <a:solidFill>
                <a:srgbClr val="FF0000"/>
              </a:solidFill>
            </a:endParaRPr>
          </a:p>
          <a:p>
            <a:endParaRPr lang="en-US" sz="3200">
              <a:solidFill>
                <a:srgbClr val="FF0000"/>
              </a:solidFill>
            </a:endParaRPr>
          </a:p>
          <a:p>
            <a:r>
              <a:rPr lang="en-US" sz="3200">
                <a:solidFill>
                  <a:srgbClr val="FF0000"/>
                </a:solidFill>
              </a:rPr>
              <a:t>Progress Assessments/Benchmarks</a:t>
            </a:r>
            <a:endParaRPr lang="en-US" sz="3200">
              <a:solidFill>
                <a:srgbClr val="FF0000"/>
              </a:solidFill>
              <a:cs typeface="Calibri" panose="020F0502020204030204"/>
            </a:endParaRPr>
          </a:p>
        </p:txBody>
      </p:sp>
      <p:pic>
        <p:nvPicPr>
          <p:cNvPr id="6" name="Picture 5">
            <a:extLst>
              <a:ext uri="{FF2B5EF4-FFF2-40B4-BE49-F238E27FC236}">
                <a16:creationId xmlns:a16="http://schemas.microsoft.com/office/drawing/2014/main" id="{F5248D1F-F2BE-6B4F-AE7C-B22BD74E4046}"/>
              </a:ext>
            </a:extLst>
          </p:cNvPr>
          <p:cNvPicPr>
            <a:picLocks noChangeAspect="1"/>
          </p:cNvPicPr>
          <p:nvPr/>
        </p:nvPicPr>
        <p:blipFill>
          <a:blip r:embed="rId4"/>
          <a:stretch>
            <a:fillRect/>
          </a:stretch>
        </p:blipFill>
        <p:spPr>
          <a:xfrm>
            <a:off x="738730" y="2859518"/>
            <a:ext cx="9333524" cy="2438647"/>
          </a:xfrm>
          <a:prstGeom prst="rect">
            <a:avLst/>
          </a:prstGeom>
        </p:spPr>
      </p:pic>
    </p:spTree>
    <p:extLst>
      <p:ext uri="{BB962C8B-B14F-4D97-AF65-F5344CB8AC3E}">
        <p14:creationId xmlns:p14="http://schemas.microsoft.com/office/powerpoint/2010/main" val="2375045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Parent Portal SLDS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5" name="Picture 4">
            <a:extLst>
              <a:ext uri="{FF2B5EF4-FFF2-40B4-BE49-F238E27FC236}">
                <a16:creationId xmlns:a16="http://schemas.microsoft.com/office/drawing/2014/main" id="{ED3547D3-3775-1BF0-E4FF-CA3AE3F9353C}"/>
              </a:ext>
            </a:extLst>
          </p:cNvPr>
          <p:cNvPicPr>
            <a:picLocks noChangeAspect="1"/>
          </p:cNvPicPr>
          <p:nvPr/>
        </p:nvPicPr>
        <p:blipFill rotWithShape="1">
          <a:blip r:embed="rId4">
            <a:extLst>
              <a:ext uri="{28A0092B-C50C-407E-A947-70E740481C1C}">
                <a14:useLocalDpi xmlns:a14="http://schemas.microsoft.com/office/drawing/2010/main" val="0"/>
              </a:ext>
            </a:extLst>
          </a:blip>
          <a:srcRect r="1250"/>
          <a:stretch/>
        </p:blipFill>
        <p:spPr>
          <a:xfrm>
            <a:off x="83127" y="996389"/>
            <a:ext cx="12097863" cy="5825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Arrow: Down 5">
            <a:extLst>
              <a:ext uri="{FF2B5EF4-FFF2-40B4-BE49-F238E27FC236}">
                <a16:creationId xmlns:a16="http://schemas.microsoft.com/office/drawing/2014/main" id="{69A0E05B-EA87-1E12-3964-FE61044EBE3C}"/>
              </a:ext>
            </a:extLst>
          </p:cNvPr>
          <p:cNvSpPr/>
          <p:nvPr/>
        </p:nvSpPr>
        <p:spPr>
          <a:xfrm rot="4289286">
            <a:off x="8608083" y="2616073"/>
            <a:ext cx="186332" cy="820883"/>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5201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BC5ADD2-B554-73F4-6893-22F136A7D49F}"/>
              </a:ext>
            </a:extLst>
          </p:cNvPr>
          <p:cNvSpPr txBox="1"/>
          <p:nvPr/>
        </p:nvSpPr>
        <p:spPr>
          <a:xfrm>
            <a:off x="445966" y="1451686"/>
            <a:ext cx="3783430" cy="523220"/>
          </a:xfrm>
          <a:prstGeom prst="rect">
            <a:avLst/>
          </a:prstGeom>
          <a:noFill/>
        </p:spPr>
        <p:txBody>
          <a:bodyPr wrap="square" lIns="91440" tIns="45720" rIns="91440" bIns="45720" rtlCol="0" anchor="t">
            <a:spAutoFit/>
          </a:bodyPr>
          <a:lstStyle/>
          <a:p>
            <a:endParaRPr lang="en-US" sz="2800" dirty="0">
              <a:solidFill>
                <a:srgbClr val="FF0000"/>
              </a:solidFill>
              <a:latin typeface="Trade Gothic Next Cond" panose="020B0506040303020004" pitchFamily="34" charset="0"/>
              <a:cs typeface="Arial" panose="020B0604020202020204" pitchFamily="34" charset="0"/>
            </a:endParaRPr>
          </a:p>
        </p:txBody>
      </p:sp>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07886"/>
          </a:xfrm>
          <a:prstGeom prst="rect">
            <a:avLst/>
          </a:prstGeom>
          <a:noFill/>
        </p:spPr>
        <p:txBody>
          <a:bodyPr wrap="square" rtlCol="0">
            <a:spAutoFit/>
          </a:bodyPr>
          <a:lstStyle/>
          <a:p>
            <a:r>
              <a:rPr lang="en-US" sz="4000">
                <a:solidFill>
                  <a:schemeClr val="bg1"/>
                </a:solidFill>
                <a:effectLst>
                  <a:outerShdw blurRad="38100" dist="38100" dir="2700000" algn="tl">
                    <a:srgbClr val="000000">
                      <a:alpha val="43137"/>
                    </a:srgbClr>
                  </a:outerShdw>
                </a:effectLst>
                <a:latin typeface="Trade Gothic Next HvyCd" panose="020B0906040303020004" pitchFamily="34" charset="0"/>
              </a:rPr>
              <a:t>Please Sign-In…</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6" name="TextBox 5">
            <a:extLst>
              <a:ext uri="{FF2B5EF4-FFF2-40B4-BE49-F238E27FC236}">
                <a16:creationId xmlns:a16="http://schemas.microsoft.com/office/drawing/2014/main" id="{2FB8548A-6A47-BE4C-3821-80760075AB01}"/>
              </a:ext>
            </a:extLst>
          </p:cNvPr>
          <p:cNvSpPr txBox="1"/>
          <p:nvPr/>
        </p:nvSpPr>
        <p:spPr>
          <a:xfrm>
            <a:off x="5719665" y="3754879"/>
            <a:ext cx="5905447" cy="430887"/>
          </a:xfrm>
          <a:prstGeom prst="rect">
            <a:avLst/>
          </a:prstGeom>
          <a:noFill/>
        </p:spPr>
        <p:txBody>
          <a:bodyPr wrap="square" rtlCol="0">
            <a:spAutoFit/>
          </a:bodyPr>
          <a:lstStyle/>
          <a:p>
            <a:r>
              <a:rPr lang="en-US" sz="2200">
                <a:latin typeface="Trade Gothic Next Heavy" panose="020B0903040303020004" pitchFamily="34" charset="0"/>
                <a:cs typeface="Arial" panose="020B0604020202020204" pitchFamily="34" charset="0"/>
              </a:rPr>
              <a:t>Note:  Link can be found in the Chat box </a:t>
            </a:r>
          </a:p>
        </p:txBody>
      </p:sp>
      <p:sp>
        <p:nvSpPr>
          <p:cNvPr id="7" name="TextBox 6">
            <a:extLst>
              <a:ext uri="{FF2B5EF4-FFF2-40B4-BE49-F238E27FC236}">
                <a16:creationId xmlns:a16="http://schemas.microsoft.com/office/drawing/2014/main" id="{585C6259-CA0C-201D-60AA-3C729022791A}"/>
              </a:ext>
            </a:extLst>
          </p:cNvPr>
          <p:cNvSpPr txBox="1"/>
          <p:nvPr/>
        </p:nvSpPr>
        <p:spPr>
          <a:xfrm>
            <a:off x="5715000" y="1850571"/>
            <a:ext cx="48223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hlinkClick r:id="rId4"/>
              </a:rPr>
              <a:t>https://forms.office.com/r/yEVEcbM8RT</a:t>
            </a:r>
            <a:endParaRPr lang="en-US">
              <a:cs typeface="Calibri"/>
            </a:endParaRPr>
          </a:p>
        </p:txBody>
      </p:sp>
      <p:pic>
        <p:nvPicPr>
          <p:cNvPr id="4" name="Picture 3" descr="A qr code on a white background&#10;&#10;Description automatically generated">
            <a:extLst>
              <a:ext uri="{FF2B5EF4-FFF2-40B4-BE49-F238E27FC236}">
                <a16:creationId xmlns:a16="http://schemas.microsoft.com/office/drawing/2014/main" id="{330A4877-F637-B8A5-F24F-BE0E3DE4F22F}"/>
              </a:ext>
            </a:extLst>
          </p:cNvPr>
          <p:cNvPicPr>
            <a:picLocks noChangeAspect="1"/>
          </p:cNvPicPr>
          <p:nvPr/>
        </p:nvPicPr>
        <p:blipFill>
          <a:blip r:embed="rId5"/>
          <a:stretch>
            <a:fillRect/>
          </a:stretch>
        </p:blipFill>
        <p:spPr>
          <a:xfrm>
            <a:off x="526212" y="1453552"/>
            <a:ext cx="3160143" cy="2771954"/>
          </a:xfrm>
          <a:prstGeom prst="rect">
            <a:avLst/>
          </a:prstGeom>
        </p:spPr>
      </p:pic>
    </p:spTree>
    <p:extLst>
      <p:ext uri="{BB962C8B-B14F-4D97-AF65-F5344CB8AC3E}">
        <p14:creationId xmlns:p14="http://schemas.microsoft.com/office/powerpoint/2010/main" val="4083949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What is Family Engagement?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87BC7C2B-4ED5-2AD8-1260-7857458B8936}"/>
              </a:ext>
            </a:extLst>
          </p:cNvPr>
          <p:cNvSpPr txBox="1"/>
          <p:nvPr/>
        </p:nvSpPr>
        <p:spPr>
          <a:xfrm>
            <a:off x="653238" y="1126989"/>
            <a:ext cx="10282335" cy="5509200"/>
          </a:xfrm>
          <a:prstGeom prst="rect">
            <a:avLst/>
          </a:prstGeom>
          <a:noFill/>
        </p:spPr>
        <p:txBody>
          <a:bodyPr wrap="square" rtlCol="0">
            <a:spAutoFit/>
          </a:bodyPr>
          <a:lstStyle/>
          <a:p>
            <a:pPr marL="285750" indent="-285750">
              <a:buFont typeface="Arial" panose="020B0604020202020204" pitchFamily="34" charset="0"/>
              <a:buChar char="•"/>
            </a:pPr>
            <a:r>
              <a:rPr lang="en-US" sz="3200">
                <a:latin typeface="Trade Gothic Next Cond" panose="020B0506040303020004" pitchFamily="34" charset="0"/>
              </a:rPr>
              <a:t>Family Engagement means the participation of parents and family members in regular, two-way, and meaningful communication involving student academic learning and other school activities.</a:t>
            </a:r>
          </a:p>
          <a:p>
            <a:pPr marL="285750" indent="-285750">
              <a:buFont typeface="Arial" panose="020B0604020202020204" pitchFamily="34" charset="0"/>
              <a:buChar char="•"/>
            </a:pPr>
            <a:r>
              <a:rPr lang="en-US" sz="3200">
                <a:latin typeface="Trade Gothic Next Cond" panose="020B0506040303020004" pitchFamily="34" charset="0"/>
              </a:rPr>
              <a:t>Parents play an integral role in assisting their child’s learning.</a:t>
            </a:r>
          </a:p>
          <a:p>
            <a:pPr marL="285750" indent="-285750">
              <a:buFont typeface="Arial" panose="020B0604020202020204" pitchFamily="34" charset="0"/>
              <a:buChar char="•"/>
            </a:pPr>
            <a:r>
              <a:rPr lang="en-US" sz="3200">
                <a:latin typeface="Trade Gothic Next Cond" panose="020B0506040303020004" pitchFamily="34" charset="0"/>
              </a:rPr>
              <a:t>Parents are encouraged to be actively involved in their child’s education.</a:t>
            </a:r>
          </a:p>
          <a:p>
            <a:pPr marL="285750" indent="-285750">
              <a:buFont typeface="Arial" panose="020B0604020202020204" pitchFamily="34" charset="0"/>
              <a:buChar char="•"/>
            </a:pPr>
            <a:r>
              <a:rPr lang="en-US" sz="3200">
                <a:latin typeface="Trade Gothic Next Cond" panose="020B0506040303020004" pitchFamily="34" charset="0"/>
              </a:rPr>
              <a:t>Parents are full partners in their child’s education and are included, as appropriate, in decision-making and on advisory committees to assist in the education of their child.</a:t>
            </a:r>
          </a:p>
          <a:p>
            <a:pPr marL="285750" indent="-285750">
              <a:buFont typeface="Arial" panose="020B0604020202020204" pitchFamily="34" charset="0"/>
              <a:buChar char="•"/>
            </a:pPr>
            <a:r>
              <a:rPr lang="en-US" sz="3200">
                <a:latin typeface="Trade Gothic Next Cond" panose="020B0506040303020004" pitchFamily="34" charset="0"/>
              </a:rPr>
              <a:t>Parents assist with carrying out other activities, such as those described in Section 1116 of the Every Student Succeeds Act (ESSA).</a:t>
            </a:r>
          </a:p>
        </p:txBody>
      </p:sp>
    </p:spTree>
    <p:extLst>
      <p:ext uri="{BB962C8B-B14F-4D97-AF65-F5344CB8AC3E}">
        <p14:creationId xmlns:p14="http://schemas.microsoft.com/office/powerpoint/2010/main" val="237589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Title I 2023-2024 Guidebook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141542F8-9932-778C-5DDB-EE44C14B5913}"/>
              </a:ext>
            </a:extLst>
          </p:cNvPr>
          <p:cNvSpPr txBox="1"/>
          <p:nvPr/>
        </p:nvSpPr>
        <p:spPr>
          <a:xfrm>
            <a:off x="6496086" y="1278481"/>
            <a:ext cx="5144654" cy="4524315"/>
          </a:xfrm>
          <a:prstGeom prst="rect">
            <a:avLst/>
          </a:prstGeom>
          <a:noFill/>
        </p:spPr>
        <p:txBody>
          <a:bodyPr wrap="square" rtlCol="0">
            <a:spAutoFit/>
          </a:bodyPr>
          <a:lstStyle/>
          <a:p>
            <a:r>
              <a:rPr lang="en-US" sz="3200" b="1">
                <a:latin typeface="Trade Gothic Next Cond" panose="020B0506040303020004" pitchFamily="34" charset="0"/>
              </a:rPr>
              <a:t>Title I 2023-2024</a:t>
            </a:r>
          </a:p>
          <a:p>
            <a:r>
              <a:rPr lang="en-US" sz="3200" b="1">
                <a:latin typeface="Trade Gothic Next Cond" panose="020B0506040303020004" pitchFamily="34" charset="0"/>
              </a:rPr>
              <a:t>Parent and Family</a:t>
            </a:r>
          </a:p>
          <a:p>
            <a:r>
              <a:rPr lang="en-US" sz="3200" b="1">
                <a:latin typeface="Trade Gothic Next Cond" panose="020B0506040303020004" pitchFamily="34" charset="0"/>
              </a:rPr>
              <a:t>Engagement Guidebook</a:t>
            </a:r>
          </a:p>
          <a:p>
            <a:endParaRPr lang="en-US" sz="3200">
              <a:latin typeface="Trade Gothic Next Cond" panose="020B0506040303020004" pitchFamily="34" charset="0"/>
            </a:endParaRPr>
          </a:p>
          <a:p>
            <a:r>
              <a:rPr lang="en-US" sz="3200" i="1">
                <a:latin typeface="Trade Gothic Next Cond" panose="020B0506040303020004" pitchFamily="34" charset="0"/>
              </a:rPr>
              <a:t>The Title I Parent and Family </a:t>
            </a:r>
          </a:p>
          <a:p>
            <a:r>
              <a:rPr lang="en-US" sz="3200" i="1">
                <a:latin typeface="Trade Gothic Next Cond" panose="020B0506040303020004" pitchFamily="34" charset="0"/>
              </a:rPr>
              <a:t>Engagement Guidebook </a:t>
            </a:r>
            <a:r>
              <a:rPr lang="en-US" sz="3200">
                <a:latin typeface="Trade Gothic Next Cond" panose="020B0506040303020004" pitchFamily="34" charset="0"/>
              </a:rPr>
              <a:t>also</a:t>
            </a:r>
          </a:p>
          <a:p>
            <a:r>
              <a:rPr lang="en-US" sz="3200">
                <a:latin typeface="Trade Gothic Next Cond" panose="020B0506040303020004" pitchFamily="34" charset="0"/>
              </a:rPr>
              <a:t>Provides parents with </a:t>
            </a:r>
          </a:p>
          <a:p>
            <a:r>
              <a:rPr lang="en-US" sz="3200">
                <a:latin typeface="Trade Gothic Next Cond" panose="020B0506040303020004" pitchFamily="34" charset="0"/>
              </a:rPr>
              <a:t>Information on family</a:t>
            </a:r>
          </a:p>
          <a:p>
            <a:r>
              <a:rPr lang="en-US" sz="3200">
                <a:latin typeface="Trade Gothic Next Cond" panose="020B0506040303020004" pitchFamily="34" charset="0"/>
              </a:rPr>
              <a:t>Engagement and ESSA mandates.</a:t>
            </a:r>
          </a:p>
        </p:txBody>
      </p:sp>
      <p:sp>
        <p:nvSpPr>
          <p:cNvPr id="6" name="TextBox 5">
            <a:extLst>
              <a:ext uri="{FF2B5EF4-FFF2-40B4-BE49-F238E27FC236}">
                <a16:creationId xmlns:a16="http://schemas.microsoft.com/office/drawing/2014/main" id="{E97FDA69-C2C1-606B-B405-5E162B1A3D83}"/>
              </a:ext>
            </a:extLst>
          </p:cNvPr>
          <p:cNvSpPr txBox="1"/>
          <p:nvPr/>
        </p:nvSpPr>
        <p:spPr>
          <a:xfrm>
            <a:off x="1995377" y="200423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pic>
        <p:nvPicPr>
          <p:cNvPr id="7" name="Picture 6" descr="A book cover with a group of children&#10;&#10;Description automatically generated">
            <a:extLst>
              <a:ext uri="{FF2B5EF4-FFF2-40B4-BE49-F238E27FC236}">
                <a16:creationId xmlns:a16="http://schemas.microsoft.com/office/drawing/2014/main" id="{793FABEB-F3D2-3A94-C055-FA0F73D5AC70}"/>
              </a:ext>
            </a:extLst>
          </p:cNvPr>
          <p:cNvPicPr>
            <a:picLocks noChangeAspect="1"/>
          </p:cNvPicPr>
          <p:nvPr/>
        </p:nvPicPr>
        <p:blipFill>
          <a:blip r:embed="rId4"/>
          <a:stretch>
            <a:fillRect/>
          </a:stretch>
        </p:blipFill>
        <p:spPr>
          <a:xfrm>
            <a:off x="1746969" y="1432104"/>
            <a:ext cx="2996410" cy="4305176"/>
          </a:xfrm>
          <a:prstGeom prst="rect">
            <a:avLst/>
          </a:prstGeom>
        </p:spPr>
      </p:pic>
    </p:spTree>
    <p:extLst>
      <p:ext uri="{BB962C8B-B14F-4D97-AF65-F5344CB8AC3E}">
        <p14:creationId xmlns:p14="http://schemas.microsoft.com/office/powerpoint/2010/main" val="2437302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Title I Family Engagement Requirements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5" name="TextBox 4">
            <a:extLst>
              <a:ext uri="{FF2B5EF4-FFF2-40B4-BE49-F238E27FC236}">
                <a16:creationId xmlns:a16="http://schemas.microsoft.com/office/drawing/2014/main" id="{ECF35550-931B-B956-A8AE-B3EA2B33CAC8}"/>
              </a:ext>
            </a:extLst>
          </p:cNvPr>
          <p:cNvSpPr txBox="1"/>
          <p:nvPr/>
        </p:nvSpPr>
        <p:spPr>
          <a:xfrm>
            <a:off x="2404314" y="1762423"/>
            <a:ext cx="7199195" cy="461665"/>
          </a:xfrm>
          <a:prstGeom prst="rect">
            <a:avLst/>
          </a:prstGeom>
          <a:solidFill>
            <a:srgbClr val="FFC7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400" b="1"/>
              <a:t>District Level Title I Parent and Family Engagement Plan</a:t>
            </a:r>
          </a:p>
        </p:txBody>
      </p:sp>
      <p:sp>
        <p:nvSpPr>
          <p:cNvPr id="6" name="TextBox 5">
            <a:extLst>
              <a:ext uri="{FF2B5EF4-FFF2-40B4-BE49-F238E27FC236}">
                <a16:creationId xmlns:a16="http://schemas.microsoft.com/office/drawing/2014/main" id="{881AA8AC-CDB5-5405-CEF6-6E4B6533B219}"/>
              </a:ext>
            </a:extLst>
          </p:cNvPr>
          <p:cNvSpPr txBox="1"/>
          <p:nvPr/>
        </p:nvSpPr>
        <p:spPr>
          <a:xfrm>
            <a:off x="2404313" y="2640479"/>
            <a:ext cx="7199195" cy="461665"/>
          </a:xfrm>
          <a:prstGeom prst="rect">
            <a:avLst/>
          </a:prstGeom>
          <a:solidFill>
            <a:srgbClr val="FFC70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r>
              <a:rPr lang="en-US" sz="2400" b="1"/>
              <a:t>School Level Title I Parent and Family Engagement Plan</a:t>
            </a:r>
          </a:p>
        </p:txBody>
      </p:sp>
      <p:pic>
        <p:nvPicPr>
          <p:cNvPr id="7" name="Picture 6" descr="Shape&#10;&#10;Description automatically generated with medium confidence">
            <a:extLst>
              <a:ext uri="{FF2B5EF4-FFF2-40B4-BE49-F238E27FC236}">
                <a16:creationId xmlns:a16="http://schemas.microsoft.com/office/drawing/2014/main" id="{77B735D0-1EB3-7636-9C19-7604C7ECCE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62017">
            <a:off x="1039789" y="1619542"/>
            <a:ext cx="2213102" cy="1690255"/>
          </a:xfrm>
          <a:prstGeom prst="rect">
            <a:avLst/>
          </a:prstGeom>
        </p:spPr>
      </p:pic>
      <p:sp>
        <p:nvSpPr>
          <p:cNvPr id="10" name="Oval 9">
            <a:extLst>
              <a:ext uri="{FF2B5EF4-FFF2-40B4-BE49-F238E27FC236}">
                <a16:creationId xmlns:a16="http://schemas.microsoft.com/office/drawing/2014/main" id="{E1499BB3-CC8B-97C7-80A3-ECB1FFE4EA33}"/>
              </a:ext>
            </a:extLst>
          </p:cNvPr>
          <p:cNvSpPr/>
          <p:nvPr/>
        </p:nvSpPr>
        <p:spPr>
          <a:xfrm>
            <a:off x="6681739" y="4544851"/>
            <a:ext cx="2149366" cy="2048394"/>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prstClr val="white"/>
                </a:solidFill>
                <a:effectLst/>
                <a:uLnTx/>
                <a:uFillTx/>
                <a:latin typeface="Trade Gothic Next Heavy" panose="020B0903040303020004" pitchFamily="34" charset="0"/>
              </a:rPr>
              <a:t>Family Engagement Events </a:t>
            </a:r>
          </a:p>
        </p:txBody>
      </p:sp>
      <p:sp>
        <p:nvSpPr>
          <p:cNvPr id="12" name="Oval 11">
            <a:extLst>
              <a:ext uri="{FF2B5EF4-FFF2-40B4-BE49-F238E27FC236}">
                <a16:creationId xmlns:a16="http://schemas.microsoft.com/office/drawing/2014/main" id="{E44E340E-D551-3625-EE5B-46D06A68F0A3}"/>
              </a:ext>
            </a:extLst>
          </p:cNvPr>
          <p:cNvSpPr/>
          <p:nvPr/>
        </p:nvSpPr>
        <p:spPr>
          <a:xfrm>
            <a:off x="2121173" y="4631441"/>
            <a:ext cx="2149365" cy="1961803"/>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prstClr val="white"/>
                </a:solidFill>
                <a:effectLst/>
                <a:uLnTx/>
                <a:uFillTx/>
                <a:latin typeface="Trade Gothic Next Heavy" panose="020B0903040303020004" pitchFamily="34" charset="0"/>
              </a:rPr>
              <a:t>School-Parent Compact</a:t>
            </a:r>
          </a:p>
        </p:txBody>
      </p:sp>
      <p:sp>
        <p:nvSpPr>
          <p:cNvPr id="16" name="Flowchart: Connector 15">
            <a:extLst>
              <a:ext uri="{FF2B5EF4-FFF2-40B4-BE49-F238E27FC236}">
                <a16:creationId xmlns:a16="http://schemas.microsoft.com/office/drawing/2014/main" id="{E6D0916E-61A2-C4CC-4401-98C05BDC64D9}"/>
              </a:ext>
            </a:extLst>
          </p:cNvPr>
          <p:cNvSpPr/>
          <p:nvPr/>
        </p:nvSpPr>
        <p:spPr>
          <a:xfrm>
            <a:off x="8991826" y="4544850"/>
            <a:ext cx="2017920" cy="1978239"/>
          </a:xfrm>
          <a:prstGeom prst="flowChartConnector">
            <a:avLst/>
          </a:prstGeom>
          <a:solidFill>
            <a:srgbClr val="FFC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1C1AD4F-8958-4AA9-3C39-66784806D264}"/>
              </a:ext>
            </a:extLst>
          </p:cNvPr>
          <p:cNvSpPr txBox="1"/>
          <p:nvPr/>
        </p:nvSpPr>
        <p:spPr>
          <a:xfrm>
            <a:off x="9296026" y="5253662"/>
            <a:ext cx="1549601" cy="369332"/>
          </a:xfrm>
          <a:prstGeom prst="rect">
            <a:avLst/>
          </a:prstGeom>
          <a:noFill/>
        </p:spPr>
        <p:txBody>
          <a:bodyPr wrap="square" rtlCol="0">
            <a:spAutoFit/>
          </a:bodyPr>
          <a:lstStyle/>
          <a:p>
            <a:r>
              <a:rPr lang="en-US">
                <a:latin typeface="Trade Gothic Next Heavy" panose="020B0903040303020004" pitchFamily="34" charset="0"/>
              </a:rPr>
              <a:t>Accessibility</a:t>
            </a:r>
          </a:p>
        </p:txBody>
      </p:sp>
      <p:sp>
        <p:nvSpPr>
          <p:cNvPr id="18" name="Flowchart: Connector 17">
            <a:extLst>
              <a:ext uri="{FF2B5EF4-FFF2-40B4-BE49-F238E27FC236}">
                <a16:creationId xmlns:a16="http://schemas.microsoft.com/office/drawing/2014/main" id="{16A3388F-3053-AD8D-5D8D-8FD80E2FB7C5}"/>
              </a:ext>
            </a:extLst>
          </p:cNvPr>
          <p:cNvSpPr/>
          <p:nvPr/>
        </p:nvSpPr>
        <p:spPr>
          <a:xfrm>
            <a:off x="4431259" y="4631442"/>
            <a:ext cx="2089759" cy="1961803"/>
          </a:xfrm>
          <a:prstGeom prst="flowChartConnector">
            <a:avLst/>
          </a:prstGeom>
          <a:solidFill>
            <a:srgbClr val="FFC7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8710E43-5F5C-16E5-401A-72DF71FDE66B}"/>
              </a:ext>
            </a:extLst>
          </p:cNvPr>
          <p:cNvSpPr txBox="1"/>
          <p:nvPr/>
        </p:nvSpPr>
        <p:spPr>
          <a:xfrm>
            <a:off x="4926347" y="5210803"/>
            <a:ext cx="1225723" cy="646331"/>
          </a:xfrm>
          <a:prstGeom prst="rect">
            <a:avLst/>
          </a:prstGeom>
          <a:noFill/>
        </p:spPr>
        <p:txBody>
          <a:bodyPr wrap="square" rtlCol="0">
            <a:spAutoFit/>
          </a:bodyPr>
          <a:lstStyle/>
          <a:p>
            <a:r>
              <a:rPr lang="en-US">
                <a:latin typeface="Trade Gothic Next Heavy" panose="020B0903040303020004" pitchFamily="34" charset="0"/>
              </a:rPr>
              <a:t>Building Capacity</a:t>
            </a:r>
          </a:p>
        </p:txBody>
      </p:sp>
    </p:spTree>
    <p:extLst>
      <p:ext uri="{BB962C8B-B14F-4D97-AF65-F5344CB8AC3E}">
        <p14:creationId xmlns:p14="http://schemas.microsoft.com/office/powerpoint/2010/main" val="2935180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2023-2024 District Plan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B2B96DFA-B2FC-A9DF-1286-5E09FC7E927B}"/>
              </a:ext>
            </a:extLst>
          </p:cNvPr>
          <p:cNvSpPr txBox="1"/>
          <p:nvPr/>
        </p:nvSpPr>
        <p:spPr>
          <a:xfrm>
            <a:off x="5606472" y="1220655"/>
            <a:ext cx="4590002" cy="830997"/>
          </a:xfrm>
          <a:prstGeom prst="rect">
            <a:avLst/>
          </a:prstGeom>
          <a:solidFill>
            <a:schemeClr val="tx1">
              <a:lumMod val="85000"/>
              <a:lumOff val="15000"/>
            </a:schemeClr>
          </a:solidFill>
        </p:spPr>
        <p:txBody>
          <a:bodyPr wrap="square" rtlCol="0">
            <a:spAutoFit/>
          </a:bodyPr>
          <a:lstStyle/>
          <a:p>
            <a:r>
              <a:rPr lang="en-US" sz="2400">
                <a:solidFill>
                  <a:srgbClr val="FFC000"/>
                </a:solidFill>
                <a:latin typeface="Trade Gothic Next Heavy" panose="020F0502020204030204" pitchFamily="34" charset="0"/>
              </a:rPr>
              <a:t>2023-2024 District Parent and </a:t>
            </a:r>
          </a:p>
          <a:p>
            <a:r>
              <a:rPr lang="en-US" sz="2400">
                <a:solidFill>
                  <a:srgbClr val="FFC000"/>
                </a:solidFill>
                <a:latin typeface="Trade Gothic Next Heavy" panose="020F0502020204030204" pitchFamily="34" charset="0"/>
              </a:rPr>
              <a:t>Family Engagement Plan</a:t>
            </a:r>
          </a:p>
        </p:txBody>
      </p:sp>
      <p:sp>
        <p:nvSpPr>
          <p:cNvPr id="7" name="TextBox 6">
            <a:extLst>
              <a:ext uri="{FF2B5EF4-FFF2-40B4-BE49-F238E27FC236}">
                <a16:creationId xmlns:a16="http://schemas.microsoft.com/office/drawing/2014/main" id="{3FB44315-D266-60C6-EB38-0F293E4FB239}"/>
              </a:ext>
            </a:extLst>
          </p:cNvPr>
          <p:cNvSpPr txBox="1"/>
          <p:nvPr/>
        </p:nvSpPr>
        <p:spPr>
          <a:xfrm>
            <a:off x="4841739" y="2626051"/>
            <a:ext cx="5530698" cy="3539430"/>
          </a:xfrm>
          <a:prstGeom prst="rect">
            <a:avLst/>
          </a:prstGeom>
          <a:noFill/>
        </p:spPr>
        <p:txBody>
          <a:bodyPr wrap="square" rtlCol="0">
            <a:spAutoFit/>
          </a:bodyPr>
          <a:lstStyle/>
          <a:p>
            <a:r>
              <a:rPr lang="en-US" sz="2800">
                <a:latin typeface="Trade Gothic Next Cond" panose="020B0506040303020004" pitchFamily="34" charset="0"/>
              </a:rPr>
              <a:t>The plan describes how the District will:</a:t>
            </a:r>
          </a:p>
          <a:p>
            <a:pPr marL="285750" indent="-285750">
              <a:buFont typeface="Arial" panose="020B0604020202020204" pitchFamily="34" charset="0"/>
              <a:buChar char="•"/>
            </a:pPr>
            <a:r>
              <a:rPr lang="en-US" sz="2800">
                <a:latin typeface="Trade Gothic Next Cond" panose="020B0506040303020004" pitchFamily="34" charset="0"/>
              </a:rPr>
              <a:t>Involve parents in the CLIP and LEA Plan.</a:t>
            </a:r>
          </a:p>
          <a:p>
            <a:pPr marL="285750" indent="-285750">
              <a:buFont typeface="Arial" panose="020B0604020202020204" pitchFamily="34" charset="0"/>
              <a:buChar char="•"/>
            </a:pPr>
            <a:r>
              <a:rPr lang="en-US" sz="2800">
                <a:latin typeface="Trade Gothic Next Cond" panose="020B0506040303020004" pitchFamily="34" charset="0"/>
              </a:rPr>
              <a:t>Provide coordination and technical assistance to schools for family engagement.</a:t>
            </a:r>
          </a:p>
          <a:p>
            <a:pPr marL="285750" indent="-285750">
              <a:buFont typeface="Arial" panose="020B0604020202020204" pitchFamily="34" charset="0"/>
              <a:buChar char="•"/>
            </a:pPr>
            <a:r>
              <a:rPr lang="en-US" sz="2800">
                <a:latin typeface="Trade Gothic Next Cond" panose="020B0506040303020004" pitchFamily="34" charset="0"/>
              </a:rPr>
              <a:t>Build parent and school capacity.</a:t>
            </a:r>
          </a:p>
          <a:p>
            <a:pPr marL="285750" indent="-285750">
              <a:buFont typeface="Arial" panose="020B0604020202020204" pitchFamily="34" charset="0"/>
              <a:buChar char="•"/>
            </a:pPr>
            <a:r>
              <a:rPr lang="en-US" sz="2800">
                <a:latin typeface="Trade Gothic Next Cond" panose="020B0506040303020004" pitchFamily="34" charset="0"/>
              </a:rPr>
              <a:t>Evaluate the plan annually.</a:t>
            </a:r>
          </a:p>
          <a:p>
            <a:pPr marL="285750" indent="-285750">
              <a:buFont typeface="Arial" panose="020B0604020202020204" pitchFamily="34" charset="0"/>
              <a:buChar char="•"/>
            </a:pPr>
            <a:r>
              <a:rPr lang="en-US" sz="2800">
                <a:latin typeface="Trade Gothic Next Cond" panose="020B0506040303020004" pitchFamily="34" charset="0"/>
              </a:rPr>
              <a:t>Involve parents in Title I school activities.</a:t>
            </a:r>
          </a:p>
        </p:txBody>
      </p:sp>
      <p:sp>
        <p:nvSpPr>
          <p:cNvPr id="5" name="TextBox 4">
            <a:extLst>
              <a:ext uri="{FF2B5EF4-FFF2-40B4-BE49-F238E27FC236}">
                <a16:creationId xmlns:a16="http://schemas.microsoft.com/office/drawing/2014/main" id="{1BC439E6-989C-40E7-D76A-04B85C8C816B}"/>
              </a:ext>
            </a:extLst>
          </p:cNvPr>
          <p:cNvSpPr txBox="1"/>
          <p:nvPr/>
        </p:nvSpPr>
        <p:spPr>
          <a:xfrm>
            <a:off x="932873" y="2059709"/>
            <a:ext cx="3140363" cy="3454400"/>
          </a:xfrm>
          <a:prstGeom prst="rect">
            <a:avLst/>
          </a:prstGeom>
          <a:noFill/>
        </p:spPr>
        <p:txBody>
          <a:bodyPr wrap="square" rtlCol="0">
            <a:spAutoFit/>
          </a:bodyPr>
          <a:lstStyle/>
          <a:p>
            <a:endParaRPr lang="en-US"/>
          </a:p>
        </p:txBody>
      </p:sp>
      <p:pic>
        <p:nvPicPr>
          <p:cNvPr id="9" name="Picture 8" descr="A group of children standing in front of a building&#10;&#10;Description automatically generated">
            <a:extLst>
              <a:ext uri="{FF2B5EF4-FFF2-40B4-BE49-F238E27FC236}">
                <a16:creationId xmlns:a16="http://schemas.microsoft.com/office/drawing/2014/main" id="{775CC420-C65A-A1DA-EDB7-1E3379FC67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545" y="1935398"/>
            <a:ext cx="3269681" cy="4230083"/>
          </a:xfrm>
          <a:prstGeom prst="rect">
            <a:avLst/>
          </a:prstGeom>
          <a:ln w="76200">
            <a:solidFill>
              <a:schemeClr val="tx1"/>
            </a:solidFill>
          </a:ln>
        </p:spPr>
      </p:pic>
    </p:spTree>
    <p:extLst>
      <p:ext uri="{BB962C8B-B14F-4D97-AF65-F5344CB8AC3E}">
        <p14:creationId xmlns:p14="http://schemas.microsoft.com/office/powerpoint/2010/main" val="2224800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646331"/>
          </a:xfrm>
          <a:prstGeom prst="rect">
            <a:avLst/>
          </a:prstGeom>
          <a:noFill/>
        </p:spPr>
        <p:txBody>
          <a:bodyPr wrap="square" rtlCol="0">
            <a:spAutoFit/>
          </a:bodyPr>
          <a:lstStyle/>
          <a:p>
            <a:r>
              <a:rPr lang="en-US" sz="3600">
                <a:solidFill>
                  <a:schemeClr val="bg1"/>
                </a:solidFill>
                <a:effectLst>
                  <a:outerShdw blurRad="38100" dist="38100" dir="2700000" algn="tl">
                    <a:srgbClr val="000000">
                      <a:alpha val="43137"/>
                    </a:srgbClr>
                  </a:outerShdw>
                </a:effectLst>
                <a:latin typeface="Trade Gothic Next HvyCd" panose="020B0906040303020004" pitchFamily="34" charset="0"/>
              </a:rPr>
              <a:t>2023-2024 School Parent and Family Engagement Plan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A73A6FD4-7B9C-99F7-D455-D3565970BBE4}"/>
              </a:ext>
            </a:extLst>
          </p:cNvPr>
          <p:cNvSpPr txBox="1"/>
          <p:nvPr/>
        </p:nvSpPr>
        <p:spPr>
          <a:xfrm>
            <a:off x="909151" y="1617618"/>
            <a:ext cx="3117903" cy="400110"/>
          </a:xfrm>
          <a:prstGeom prst="rect">
            <a:avLst/>
          </a:prstGeom>
          <a:noFill/>
          <a:ln w="3175">
            <a:solidFill>
              <a:schemeClr val="tx1"/>
            </a:solidFill>
          </a:ln>
        </p:spPr>
        <p:txBody>
          <a:bodyPr wrap="square" lIns="91440" tIns="45720" rIns="91440" bIns="45720" rtlCol="0" anchor="t">
            <a:spAutoFit/>
          </a:bodyPr>
          <a:lstStyle/>
          <a:p>
            <a:endParaRPr lang="en-US" sz="2000">
              <a:solidFill>
                <a:srgbClr val="000000"/>
              </a:solidFill>
              <a:latin typeface="Times New Roman"/>
              <a:cs typeface="Times New Roman"/>
            </a:endParaRPr>
          </a:p>
        </p:txBody>
      </p:sp>
      <p:sp>
        <p:nvSpPr>
          <p:cNvPr id="7" name="TextBox 6">
            <a:extLst>
              <a:ext uri="{FF2B5EF4-FFF2-40B4-BE49-F238E27FC236}">
                <a16:creationId xmlns:a16="http://schemas.microsoft.com/office/drawing/2014/main" id="{755B4258-DF7A-81AD-74E3-8C9D000855A8}"/>
              </a:ext>
            </a:extLst>
          </p:cNvPr>
          <p:cNvSpPr txBox="1"/>
          <p:nvPr/>
        </p:nvSpPr>
        <p:spPr>
          <a:xfrm>
            <a:off x="6096000" y="1309842"/>
            <a:ext cx="4618653" cy="1938992"/>
          </a:xfrm>
          <a:prstGeom prst="rect">
            <a:avLst/>
          </a:prstGeom>
          <a:noFill/>
        </p:spPr>
        <p:txBody>
          <a:bodyPr wrap="square" rtlCol="0">
            <a:spAutoFit/>
          </a:bodyPr>
          <a:lstStyle/>
          <a:p>
            <a:r>
              <a:rPr lang="en-US" sz="2400">
                <a:latin typeface="Trade Gothic Next Cond" panose="020B0506040303020004" pitchFamily="34" charset="0"/>
              </a:rPr>
              <a:t>Each school that receives Title I funds</a:t>
            </a:r>
          </a:p>
          <a:p>
            <a:r>
              <a:rPr lang="en-US" sz="2400">
                <a:latin typeface="Trade Gothic Next Cond" panose="020B0506040303020004" pitchFamily="34" charset="0"/>
              </a:rPr>
              <a:t>must jointly develop and distribute to</a:t>
            </a:r>
          </a:p>
          <a:p>
            <a:r>
              <a:rPr lang="en-US" sz="2400">
                <a:latin typeface="Trade Gothic Next Cond" panose="020B0506040303020004" pitchFamily="34" charset="0"/>
              </a:rPr>
              <a:t>parents and family members of children</a:t>
            </a:r>
          </a:p>
          <a:p>
            <a:r>
              <a:rPr lang="en-US" sz="2400">
                <a:latin typeface="Trade Gothic Next Cond" panose="020B0506040303020004" pitchFamily="34" charset="0"/>
              </a:rPr>
              <a:t>receiving services a written </a:t>
            </a:r>
            <a:r>
              <a:rPr lang="en-US" sz="2400" b="1">
                <a:latin typeface="Trade Gothic Next Cond" panose="020B0506040303020004" pitchFamily="34" charset="0"/>
              </a:rPr>
              <a:t>parent and</a:t>
            </a:r>
          </a:p>
          <a:p>
            <a:r>
              <a:rPr lang="en-US" sz="2400" b="1">
                <a:latin typeface="Trade Gothic Next Cond" panose="020B0506040303020004" pitchFamily="34" charset="0"/>
              </a:rPr>
              <a:t>family engagement plan.</a:t>
            </a:r>
          </a:p>
        </p:txBody>
      </p:sp>
      <p:sp>
        <p:nvSpPr>
          <p:cNvPr id="8" name="TextBox 7">
            <a:extLst>
              <a:ext uri="{FF2B5EF4-FFF2-40B4-BE49-F238E27FC236}">
                <a16:creationId xmlns:a16="http://schemas.microsoft.com/office/drawing/2014/main" id="{31B1D793-B97A-4F59-99C4-C33959EDA24F}"/>
              </a:ext>
            </a:extLst>
          </p:cNvPr>
          <p:cNvSpPr txBox="1"/>
          <p:nvPr/>
        </p:nvSpPr>
        <p:spPr>
          <a:xfrm>
            <a:off x="6077301" y="3327400"/>
            <a:ext cx="4656050" cy="2677656"/>
          </a:xfrm>
          <a:prstGeom prst="rect">
            <a:avLst/>
          </a:prstGeom>
          <a:noFill/>
        </p:spPr>
        <p:txBody>
          <a:bodyPr wrap="square" rtlCol="0">
            <a:spAutoFit/>
          </a:bodyPr>
          <a:lstStyle/>
          <a:p>
            <a:r>
              <a:rPr lang="en-US" sz="2400">
                <a:latin typeface="Trade Gothic Next Cond" panose="020B0506040303020004" pitchFamily="34" charset="0"/>
              </a:rPr>
              <a:t>Our plan describes how we will carry</a:t>
            </a:r>
          </a:p>
          <a:p>
            <a:r>
              <a:rPr lang="en-US" sz="2400">
                <a:latin typeface="Trade Gothic Next Cond" panose="020B0506040303020004" pitchFamily="34" charset="0"/>
              </a:rPr>
              <a:t>out the parent and family engagement</a:t>
            </a:r>
          </a:p>
          <a:p>
            <a:r>
              <a:rPr lang="en-US" sz="2400">
                <a:latin typeface="Trade Gothic Next Cond" panose="020B0506040303020004" pitchFamily="34" charset="0"/>
              </a:rPr>
              <a:t>requirements to ensure effective</a:t>
            </a:r>
          </a:p>
          <a:p>
            <a:r>
              <a:rPr lang="en-US" sz="2400">
                <a:latin typeface="Trade Gothic Next Cond" panose="020B0506040303020004" pitchFamily="34" charset="0"/>
              </a:rPr>
              <a:t>engagement of parents and to support</a:t>
            </a:r>
          </a:p>
          <a:p>
            <a:r>
              <a:rPr lang="en-US" sz="2400">
                <a:latin typeface="Trade Gothic Next Cond" panose="020B0506040303020004" pitchFamily="34" charset="0"/>
              </a:rPr>
              <a:t>a partnership among the school,</a:t>
            </a:r>
          </a:p>
          <a:p>
            <a:r>
              <a:rPr lang="en-US" sz="2400">
                <a:latin typeface="Trade Gothic Next Cond" panose="020B0506040303020004" pitchFamily="34" charset="0"/>
              </a:rPr>
              <a:t>parents, and the community to improve</a:t>
            </a:r>
          </a:p>
          <a:p>
            <a:r>
              <a:rPr lang="en-US" sz="2400">
                <a:latin typeface="Trade Gothic Next Cond" panose="020B0506040303020004" pitchFamily="34" charset="0"/>
              </a:rPr>
              <a:t>student academic achievement.</a:t>
            </a:r>
          </a:p>
        </p:txBody>
      </p:sp>
      <p:pic>
        <p:nvPicPr>
          <p:cNvPr id="5" name="Picture 4" descr="A close-up of a brochure&#10;&#10;Description automatically generated">
            <a:extLst>
              <a:ext uri="{FF2B5EF4-FFF2-40B4-BE49-F238E27FC236}">
                <a16:creationId xmlns:a16="http://schemas.microsoft.com/office/drawing/2014/main" id="{AFE3947C-4769-2169-8CEE-6C618B8EEFEA}"/>
              </a:ext>
            </a:extLst>
          </p:cNvPr>
          <p:cNvPicPr>
            <a:picLocks noChangeAspect="1"/>
          </p:cNvPicPr>
          <p:nvPr/>
        </p:nvPicPr>
        <p:blipFill>
          <a:blip r:embed="rId4"/>
          <a:stretch>
            <a:fillRect/>
          </a:stretch>
        </p:blipFill>
        <p:spPr>
          <a:xfrm>
            <a:off x="44475" y="1497838"/>
            <a:ext cx="5922292" cy="3652527"/>
          </a:xfrm>
          <a:prstGeom prst="rect">
            <a:avLst/>
          </a:prstGeom>
        </p:spPr>
      </p:pic>
    </p:spTree>
    <p:extLst>
      <p:ext uri="{BB962C8B-B14F-4D97-AF65-F5344CB8AC3E}">
        <p14:creationId xmlns:p14="http://schemas.microsoft.com/office/powerpoint/2010/main" val="2218657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2023-2024 School-Parent Compact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73218C8D-216E-AFDA-B277-1873CBD069D8}"/>
              </a:ext>
            </a:extLst>
          </p:cNvPr>
          <p:cNvSpPr txBox="1"/>
          <p:nvPr/>
        </p:nvSpPr>
        <p:spPr>
          <a:xfrm>
            <a:off x="1467358" y="1713113"/>
            <a:ext cx="2668555" cy="400110"/>
          </a:xfrm>
          <a:prstGeom prst="rect">
            <a:avLst/>
          </a:prstGeom>
          <a:noFill/>
          <a:ln w="3175">
            <a:solidFill>
              <a:schemeClr val="tx1"/>
            </a:solidFill>
          </a:ln>
        </p:spPr>
        <p:txBody>
          <a:bodyPr wrap="square" lIns="91440" tIns="45720" rIns="91440" bIns="45720" rtlCol="0" anchor="t">
            <a:spAutoFit/>
          </a:bodyPr>
          <a:lstStyle/>
          <a:p>
            <a:endParaRPr lang="en-US" sz="2000">
              <a:solidFill>
                <a:srgbClr val="FF0000"/>
              </a:solidFill>
              <a:latin typeface="Trade Gothic Next Heavy"/>
            </a:endParaRPr>
          </a:p>
        </p:txBody>
      </p:sp>
      <p:sp>
        <p:nvSpPr>
          <p:cNvPr id="7" name="TextBox 6">
            <a:extLst>
              <a:ext uri="{FF2B5EF4-FFF2-40B4-BE49-F238E27FC236}">
                <a16:creationId xmlns:a16="http://schemas.microsoft.com/office/drawing/2014/main" id="{19DF78E1-8160-095C-BA0C-B765C7676C87}"/>
              </a:ext>
            </a:extLst>
          </p:cNvPr>
          <p:cNvSpPr txBox="1"/>
          <p:nvPr/>
        </p:nvSpPr>
        <p:spPr>
          <a:xfrm>
            <a:off x="5835401" y="1337704"/>
            <a:ext cx="4889241" cy="1938992"/>
          </a:xfrm>
          <a:prstGeom prst="rect">
            <a:avLst/>
          </a:prstGeom>
          <a:noFill/>
        </p:spPr>
        <p:txBody>
          <a:bodyPr wrap="square" rtlCol="0">
            <a:spAutoFit/>
          </a:bodyPr>
          <a:lstStyle/>
          <a:p>
            <a:r>
              <a:rPr lang="en-US" sz="2400">
                <a:latin typeface="Trade Gothic Next Cond" panose="020B0506040303020004" pitchFamily="34" charset="0"/>
              </a:rPr>
              <a:t>Each school that receives Title I funds</a:t>
            </a:r>
          </a:p>
          <a:p>
            <a:r>
              <a:rPr lang="en-US" sz="2400">
                <a:latin typeface="Trade Gothic Next Cond" panose="020B0506040303020004" pitchFamily="34" charset="0"/>
              </a:rPr>
              <a:t>must jointly develop and revise with</a:t>
            </a:r>
          </a:p>
          <a:p>
            <a:r>
              <a:rPr lang="en-US" sz="2400">
                <a:latin typeface="Trade Gothic Next Cond" panose="020B0506040303020004" pitchFamily="34" charset="0"/>
              </a:rPr>
              <a:t>parents and students a </a:t>
            </a:r>
            <a:r>
              <a:rPr lang="en-US" sz="2400" b="1">
                <a:latin typeface="Trade Gothic Next Cond" panose="020B0506040303020004" pitchFamily="34" charset="0"/>
              </a:rPr>
              <a:t>school-parent</a:t>
            </a:r>
          </a:p>
          <a:p>
            <a:r>
              <a:rPr lang="en-US" sz="2400" b="1">
                <a:latin typeface="Trade Gothic Next Cond" panose="020B0506040303020004" pitchFamily="34" charset="0"/>
              </a:rPr>
              <a:t>compact </a:t>
            </a:r>
            <a:r>
              <a:rPr lang="en-US" sz="2400">
                <a:latin typeface="Trade Gothic Next Cond" panose="020B0506040303020004" pitchFamily="34" charset="0"/>
              </a:rPr>
              <a:t>as part of our parent and</a:t>
            </a:r>
          </a:p>
          <a:p>
            <a:r>
              <a:rPr lang="en-US" sz="2400">
                <a:latin typeface="Trade Gothic Next Cond" panose="020B0506040303020004" pitchFamily="34" charset="0"/>
              </a:rPr>
              <a:t>family engagement plan.</a:t>
            </a:r>
          </a:p>
        </p:txBody>
      </p:sp>
      <p:sp>
        <p:nvSpPr>
          <p:cNvPr id="8" name="TextBox 7">
            <a:extLst>
              <a:ext uri="{FF2B5EF4-FFF2-40B4-BE49-F238E27FC236}">
                <a16:creationId xmlns:a16="http://schemas.microsoft.com/office/drawing/2014/main" id="{C80FCDC6-4731-9CA7-D8C2-9C96AACFA77C}"/>
              </a:ext>
            </a:extLst>
          </p:cNvPr>
          <p:cNvSpPr txBox="1"/>
          <p:nvPr/>
        </p:nvSpPr>
        <p:spPr>
          <a:xfrm>
            <a:off x="5835401" y="3422195"/>
            <a:ext cx="4546271" cy="2308324"/>
          </a:xfrm>
          <a:prstGeom prst="rect">
            <a:avLst/>
          </a:prstGeom>
          <a:noFill/>
        </p:spPr>
        <p:txBody>
          <a:bodyPr wrap="square" rtlCol="0">
            <a:spAutoFit/>
          </a:bodyPr>
          <a:lstStyle/>
          <a:p>
            <a:r>
              <a:rPr lang="en-US" sz="2400">
                <a:latin typeface="Trade Gothic Next Cond" panose="020B0506040303020004" pitchFamily="34" charset="0"/>
              </a:rPr>
              <a:t>Our school-parent compact is an agreement that outlines how parents,</a:t>
            </a:r>
          </a:p>
          <a:p>
            <a:r>
              <a:rPr lang="en-US" sz="2400">
                <a:latin typeface="Trade Gothic Next Cond" panose="020B0506040303020004" pitchFamily="34" charset="0"/>
              </a:rPr>
              <a:t>the entire school staff, and students</a:t>
            </a:r>
          </a:p>
          <a:p>
            <a:r>
              <a:rPr lang="en-US" sz="2400">
                <a:latin typeface="Trade Gothic Next Cond" panose="020B0506040303020004" pitchFamily="34" charset="0"/>
              </a:rPr>
              <a:t>will share the responsibility for</a:t>
            </a:r>
          </a:p>
          <a:p>
            <a:r>
              <a:rPr lang="en-US" sz="2400">
                <a:latin typeface="Trade Gothic Next Cond" panose="020B0506040303020004" pitchFamily="34" charset="0"/>
              </a:rPr>
              <a:t>improved student academic</a:t>
            </a:r>
          </a:p>
          <a:p>
            <a:r>
              <a:rPr lang="en-US" sz="2400">
                <a:latin typeface="Trade Gothic Next Cond" panose="020B0506040303020004" pitchFamily="34" charset="0"/>
              </a:rPr>
              <a:t>achievement.</a:t>
            </a:r>
          </a:p>
        </p:txBody>
      </p:sp>
      <p:pic>
        <p:nvPicPr>
          <p:cNvPr id="5" name="Picture 4" descr="A close-up of a brochure&#10;&#10;Description automatically generated">
            <a:extLst>
              <a:ext uri="{FF2B5EF4-FFF2-40B4-BE49-F238E27FC236}">
                <a16:creationId xmlns:a16="http://schemas.microsoft.com/office/drawing/2014/main" id="{2338B8C2-FD6A-A054-976E-5F50E0C0BE79}"/>
              </a:ext>
            </a:extLst>
          </p:cNvPr>
          <p:cNvPicPr>
            <a:picLocks noChangeAspect="1"/>
          </p:cNvPicPr>
          <p:nvPr/>
        </p:nvPicPr>
        <p:blipFill>
          <a:blip r:embed="rId4"/>
          <a:stretch>
            <a:fillRect/>
          </a:stretch>
        </p:blipFill>
        <p:spPr>
          <a:xfrm>
            <a:off x="403064" y="1466200"/>
            <a:ext cx="5030130" cy="4194423"/>
          </a:xfrm>
          <a:prstGeom prst="rect">
            <a:avLst/>
          </a:prstGeom>
        </p:spPr>
      </p:pic>
    </p:spTree>
    <p:extLst>
      <p:ext uri="{BB962C8B-B14F-4D97-AF65-F5344CB8AC3E}">
        <p14:creationId xmlns:p14="http://schemas.microsoft.com/office/powerpoint/2010/main" val="1012327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Right to Know Letter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7" name="TextBox 6">
            <a:extLst>
              <a:ext uri="{FF2B5EF4-FFF2-40B4-BE49-F238E27FC236}">
                <a16:creationId xmlns:a16="http://schemas.microsoft.com/office/drawing/2014/main" id="{86187E61-8D6C-8A27-334B-9FFEFDB02DAD}"/>
              </a:ext>
            </a:extLst>
          </p:cNvPr>
          <p:cNvSpPr txBox="1"/>
          <p:nvPr/>
        </p:nvSpPr>
        <p:spPr>
          <a:xfrm>
            <a:off x="3693385" y="1200880"/>
            <a:ext cx="5061464" cy="3970318"/>
          </a:xfrm>
          <a:prstGeom prst="rect">
            <a:avLst/>
          </a:prstGeom>
          <a:noFill/>
        </p:spPr>
        <p:txBody>
          <a:bodyPr wrap="square" rtlCol="0">
            <a:spAutoFit/>
          </a:bodyPr>
          <a:lstStyle/>
          <a:p>
            <a:r>
              <a:rPr lang="en-US" sz="2800" b="1">
                <a:latin typeface="Trade Gothic Next Heavy" panose="020B0903040303020004" pitchFamily="34" charset="0"/>
              </a:rPr>
              <a:t>Right to Know Professional </a:t>
            </a:r>
          </a:p>
          <a:p>
            <a:r>
              <a:rPr lang="en-US" sz="2800" b="1">
                <a:latin typeface="Trade Gothic Next Heavy" panose="020B0903040303020004" pitchFamily="34" charset="0"/>
              </a:rPr>
              <a:t>Qualifications of Teachers and </a:t>
            </a:r>
          </a:p>
          <a:p>
            <a:r>
              <a:rPr lang="en-US" sz="2800" b="1">
                <a:latin typeface="Trade Gothic Next Heavy" panose="020B0903040303020004" pitchFamily="34" charset="0"/>
              </a:rPr>
              <a:t>Paraprofessionals</a:t>
            </a:r>
          </a:p>
          <a:p>
            <a:endParaRPr lang="en-US" sz="2000" b="1"/>
          </a:p>
          <a:p>
            <a:r>
              <a:rPr lang="en-US" sz="2800">
                <a:latin typeface="Trade Gothic Next Cond" panose="020B0506040303020004" pitchFamily="34" charset="0"/>
              </a:rPr>
              <a:t>Parents have the right to request</a:t>
            </a:r>
          </a:p>
          <a:p>
            <a:r>
              <a:rPr lang="en-US" sz="2800">
                <a:latin typeface="Trade Gothic Next Cond" panose="020B0506040303020004" pitchFamily="34" charset="0"/>
              </a:rPr>
              <a:t>information concerning the</a:t>
            </a:r>
          </a:p>
          <a:p>
            <a:r>
              <a:rPr lang="en-US" sz="2800">
                <a:latin typeface="Trade Gothic Next Cond" panose="020B0506040303020004" pitchFamily="34" charset="0"/>
              </a:rPr>
              <a:t>qualifications of their child’s</a:t>
            </a:r>
          </a:p>
          <a:p>
            <a:r>
              <a:rPr lang="en-US" sz="2800">
                <a:latin typeface="Trade Gothic Next Cond" panose="020B0506040303020004" pitchFamily="34" charset="0"/>
              </a:rPr>
              <a:t>teachers and/or paraprofessionals</a:t>
            </a:r>
          </a:p>
          <a:p>
            <a:r>
              <a:rPr lang="en-US" sz="2800">
                <a:latin typeface="Trade Gothic Next Cond" panose="020B0506040303020004" pitchFamily="34" charset="0"/>
              </a:rPr>
              <a:t>by contacting the school principal.</a:t>
            </a:r>
          </a:p>
        </p:txBody>
      </p:sp>
      <p:pic>
        <p:nvPicPr>
          <p:cNvPr id="6" name="Picture 5" descr="A letter of a teacher's assignment&#10;&#10;Description automatically generated">
            <a:extLst>
              <a:ext uri="{FF2B5EF4-FFF2-40B4-BE49-F238E27FC236}">
                <a16:creationId xmlns:a16="http://schemas.microsoft.com/office/drawing/2014/main" id="{D23A759F-3C05-51B2-A5AB-060BEC5F2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894" y="2030277"/>
            <a:ext cx="2939264" cy="3428413"/>
          </a:xfrm>
          <a:prstGeom prst="rect">
            <a:avLst/>
          </a:prstGeom>
          <a:ln w="88900" cap="sq" cmpd="thickThin">
            <a:solidFill>
              <a:srgbClr val="000000"/>
            </a:solidFill>
            <a:prstDash val="solid"/>
            <a:miter lim="800000"/>
          </a:ln>
          <a:effectLst>
            <a:innerShdw blurRad="76200">
              <a:srgbClr val="000000"/>
            </a:innerShdw>
          </a:effectLst>
        </p:spPr>
      </p:pic>
      <p:pic>
        <p:nvPicPr>
          <p:cNvPr id="5" name="Picture 4" descr="A document with text on it&#10;&#10;Description automatically generated">
            <a:extLst>
              <a:ext uri="{FF2B5EF4-FFF2-40B4-BE49-F238E27FC236}">
                <a16:creationId xmlns:a16="http://schemas.microsoft.com/office/drawing/2014/main" id="{5FD3A0E0-8653-EE82-9252-9AF896C2BB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52842" y="2042132"/>
            <a:ext cx="2939264" cy="345639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11260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Title I Parent Notification Letter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7" name="TextBox 6">
            <a:extLst>
              <a:ext uri="{FF2B5EF4-FFF2-40B4-BE49-F238E27FC236}">
                <a16:creationId xmlns:a16="http://schemas.microsoft.com/office/drawing/2014/main" id="{86187E61-8D6C-8A27-334B-9FFEFDB02DAD}"/>
              </a:ext>
            </a:extLst>
          </p:cNvPr>
          <p:cNvSpPr txBox="1"/>
          <p:nvPr/>
        </p:nvSpPr>
        <p:spPr>
          <a:xfrm>
            <a:off x="5299787" y="1126989"/>
            <a:ext cx="5747658" cy="5201424"/>
          </a:xfrm>
          <a:prstGeom prst="rect">
            <a:avLst/>
          </a:prstGeom>
          <a:noFill/>
        </p:spPr>
        <p:txBody>
          <a:bodyPr wrap="square" lIns="91440" tIns="45720" rIns="91440" bIns="45720" rtlCol="0" anchor="t">
            <a:spAutoFit/>
          </a:bodyPr>
          <a:lstStyle/>
          <a:p>
            <a:r>
              <a:rPr lang="en-US" sz="2400">
                <a:latin typeface="Trade Gothic Next Heavy"/>
              </a:rPr>
              <a:t>Title I Parent Notification of Student Eligibility for Supplemental Language Support Services </a:t>
            </a:r>
            <a:endParaRPr lang="en-US" sz="2400">
              <a:latin typeface="Trade Gothic Next Heavy" panose="020B0903040303020004" pitchFamily="34" charset="0"/>
            </a:endParaRPr>
          </a:p>
          <a:p>
            <a:endParaRPr lang="en-US" sz="2000" b="1"/>
          </a:p>
          <a:p>
            <a:r>
              <a:rPr lang="en-US" sz="2400">
                <a:latin typeface="Trade Gothic Next Cond"/>
              </a:rPr>
              <a:t>The District is required to send notification, in a language and format appropriate for the reader, to parents of English Learners (Els) who have been selected to participate in the district’s Title III or Title I supplemental language program.  </a:t>
            </a:r>
            <a:endParaRPr lang="en-US" sz="2400">
              <a:latin typeface="Trade Gothic Next Cond" panose="020B0506040303020004" pitchFamily="34" charset="0"/>
            </a:endParaRPr>
          </a:p>
          <a:p>
            <a:endParaRPr lang="en-US" sz="2400">
              <a:latin typeface="Trade Gothic Next Cond" panose="020B0506040303020004" pitchFamily="34" charset="0"/>
            </a:endParaRPr>
          </a:p>
          <a:p>
            <a:r>
              <a:rPr lang="en-US" sz="2400">
                <a:latin typeface="Trade Gothic Next Cond"/>
              </a:rPr>
              <a:t>The supplemental language program is in addition to the state funded English to Speakers of Other Languages (ESOL) program.</a:t>
            </a:r>
          </a:p>
          <a:p>
            <a:endParaRPr lang="en-US" sz="2400">
              <a:solidFill>
                <a:srgbClr val="FF0000"/>
              </a:solidFill>
              <a:latin typeface="Trade Gothic Next Heavy"/>
            </a:endParaRPr>
          </a:p>
        </p:txBody>
      </p:sp>
      <p:pic>
        <p:nvPicPr>
          <p:cNvPr id="6" name="Picture 5" descr="A close-up of a document&#10;&#10;Description automatically generated">
            <a:extLst>
              <a:ext uri="{FF2B5EF4-FFF2-40B4-BE49-F238E27FC236}">
                <a16:creationId xmlns:a16="http://schemas.microsoft.com/office/drawing/2014/main" id="{39732D1F-27A2-E1E3-E03C-53EF60655D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372" y="1335829"/>
            <a:ext cx="3588263" cy="465684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130494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Family Engagement Opportunities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5" name="TextBox 4">
            <a:extLst>
              <a:ext uri="{FF2B5EF4-FFF2-40B4-BE49-F238E27FC236}">
                <a16:creationId xmlns:a16="http://schemas.microsoft.com/office/drawing/2014/main" id="{AC917F5A-C68A-646E-D3ED-71C95D329F84}"/>
              </a:ext>
            </a:extLst>
          </p:cNvPr>
          <p:cNvSpPr txBox="1"/>
          <p:nvPr/>
        </p:nvSpPr>
        <p:spPr>
          <a:xfrm>
            <a:off x="972486" y="1404116"/>
            <a:ext cx="10269045" cy="2739211"/>
          </a:xfrm>
          <a:prstGeom prst="rect">
            <a:avLst/>
          </a:prstGeom>
          <a:noFill/>
        </p:spPr>
        <p:txBody>
          <a:bodyPr wrap="square" lIns="91440" tIns="45720" rIns="91440" bIns="45720" rtlCol="0" anchor="t">
            <a:spAutoFit/>
          </a:bodyPr>
          <a:lstStyle/>
          <a:p>
            <a:r>
              <a:rPr lang="en-US" sz="3200">
                <a:latin typeface="Trade Gothic Next Cond" panose="020B0506040303020004" pitchFamily="34" charset="0"/>
              </a:rPr>
              <a:t>What does the school provide for parent and family engagement?</a:t>
            </a:r>
          </a:p>
          <a:p>
            <a:endParaRPr lang="en-US" sz="2400">
              <a:latin typeface="Trade Gothic Next Cond" panose="020B0506040303020004" pitchFamily="34" charset="0"/>
            </a:endParaRPr>
          </a:p>
          <a:p>
            <a:r>
              <a:rPr lang="en-US" sz="3200">
                <a:latin typeface="Trade Gothic Next Cond"/>
              </a:rPr>
              <a:t>Open House, standard &amp;curricular night, Parent Workshops, </a:t>
            </a:r>
            <a:endParaRPr lang="en-US" sz="3200">
              <a:latin typeface="Trade Gothic Next Cond" panose="020B0506040303020004" pitchFamily="34" charset="0"/>
            </a:endParaRPr>
          </a:p>
          <a:p>
            <a:r>
              <a:rPr lang="en-US" sz="3200">
                <a:latin typeface="Trade Gothic Next Cond"/>
              </a:rPr>
              <a:t>Literacy Night,  and Career fair, etc.)</a:t>
            </a:r>
          </a:p>
          <a:p>
            <a:endParaRPr lang="en-US" sz="2000">
              <a:solidFill>
                <a:srgbClr val="FF0000"/>
              </a:solidFill>
              <a:latin typeface="Trade Gothic Next Cond" panose="020B0506040303020004" pitchFamily="34" charset="0"/>
            </a:endParaRPr>
          </a:p>
          <a:p>
            <a:endParaRPr lang="en-US" sz="3200">
              <a:solidFill>
                <a:srgbClr val="FF0000"/>
              </a:solidFill>
              <a:latin typeface="Trade Gothic Next Cond" panose="020B0506040303020004" pitchFamily="34" charset="0"/>
            </a:endParaRPr>
          </a:p>
        </p:txBody>
      </p:sp>
    </p:spTree>
    <p:extLst>
      <p:ext uri="{BB962C8B-B14F-4D97-AF65-F5344CB8AC3E}">
        <p14:creationId xmlns:p14="http://schemas.microsoft.com/office/powerpoint/2010/main" val="1680051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Family Engagement Opportunities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17ADE72F-94F7-EA5F-DE98-6EF03877C051}"/>
              </a:ext>
            </a:extLst>
          </p:cNvPr>
          <p:cNvSpPr txBox="1"/>
          <p:nvPr/>
        </p:nvSpPr>
        <p:spPr>
          <a:xfrm>
            <a:off x="624962" y="1218239"/>
            <a:ext cx="2892490" cy="523220"/>
          </a:xfrm>
          <a:prstGeom prst="rect">
            <a:avLst/>
          </a:prstGeom>
          <a:noFill/>
        </p:spPr>
        <p:txBody>
          <a:bodyPr wrap="square" rtlCol="0">
            <a:spAutoFit/>
          </a:bodyPr>
          <a:lstStyle/>
          <a:p>
            <a:r>
              <a:rPr lang="en-US" sz="2800">
                <a:latin typeface="Trade Gothic Next Cond" panose="020B0506040303020004" pitchFamily="34" charset="0"/>
              </a:rPr>
              <a:t>Ways to volunteer…</a:t>
            </a:r>
          </a:p>
        </p:txBody>
      </p:sp>
      <p:sp>
        <p:nvSpPr>
          <p:cNvPr id="7" name="TextBox 6">
            <a:extLst>
              <a:ext uri="{FF2B5EF4-FFF2-40B4-BE49-F238E27FC236}">
                <a16:creationId xmlns:a16="http://schemas.microsoft.com/office/drawing/2014/main" id="{86187E61-8D6C-8A27-334B-9FFEFDB02DAD}"/>
              </a:ext>
            </a:extLst>
          </p:cNvPr>
          <p:cNvSpPr txBox="1"/>
          <p:nvPr/>
        </p:nvSpPr>
        <p:spPr>
          <a:xfrm>
            <a:off x="1128814" y="1752674"/>
            <a:ext cx="8397552" cy="310854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a:latin typeface="Trade Gothic Next Cond" panose="020B0506040303020004" pitchFamily="34" charset="0"/>
              </a:rPr>
              <a:t>Field Trips</a:t>
            </a:r>
          </a:p>
          <a:p>
            <a:pPr marL="457200" indent="-457200">
              <a:buFont typeface="Arial" panose="020B0604020202020204" pitchFamily="34" charset="0"/>
              <a:buChar char="•"/>
            </a:pPr>
            <a:r>
              <a:rPr lang="en-US" sz="2800">
                <a:latin typeface="Trade Gothic Next Cond"/>
              </a:rPr>
              <a:t>Proctor</a:t>
            </a:r>
          </a:p>
          <a:p>
            <a:pPr marL="457200" indent="-457200">
              <a:buFont typeface="Arial" panose="020B0604020202020204" pitchFamily="34" charset="0"/>
              <a:buChar char="•"/>
            </a:pPr>
            <a:r>
              <a:rPr lang="en-US" sz="2800">
                <a:latin typeface="Trade Gothic Next Cond" panose="020B0506040303020004" pitchFamily="34" charset="0"/>
              </a:rPr>
              <a:t>Booster Clubs</a:t>
            </a:r>
          </a:p>
          <a:p>
            <a:pPr marL="457200" indent="-457200">
              <a:buFont typeface="Arial" panose="020B0604020202020204" pitchFamily="34" charset="0"/>
              <a:buChar char="•"/>
            </a:pPr>
            <a:r>
              <a:rPr lang="en-US" sz="2800">
                <a:latin typeface="Trade Gothic Next Cond"/>
              </a:rPr>
              <a:t>Clubs/Organizations</a:t>
            </a:r>
          </a:p>
          <a:p>
            <a:pPr marL="457200" indent="-457200">
              <a:buFont typeface="Arial" panose="020B0604020202020204" pitchFamily="34" charset="0"/>
              <a:buChar char="•"/>
            </a:pPr>
            <a:r>
              <a:rPr lang="en-US" sz="2800">
                <a:latin typeface="Trade Gothic Next Cond" panose="020B0506040303020004" pitchFamily="34" charset="0"/>
              </a:rPr>
              <a:t>Media Center</a:t>
            </a:r>
          </a:p>
          <a:p>
            <a:endParaRPr lang="en-US" sz="2800">
              <a:latin typeface="Trade Gothic Next Cond" panose="020B0506040303020004" pitchFamily="34" charset="0"/>
            </a:endParaRPr>
          </a:p>
          <a:p>
            <a:endParaRPr lang="en-US" sz="2800">
              <a:solidFill>
                <a:srgbClr val="FF0000"/>
              </a:solidFill>
              <a:latin typeface="Trade Gothic Next Cond" panose="020B0506040303020004" pitchFamily="34" charset="0"/>
            </a:endParaRPr>
          </a:p>
        </p:txBody>
      </p:sp>
    </p:spTree>
    <p:extLst>
      <p:ext uri="{BB962C8B-B14F-4D97-AF65-F5344CB8AC3E}">
        <p14:creationId xmlns:p14="http://schemas.microsoft.com/office/powerpoint/2010/main" val="1163819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4"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254332C-48EC-680F-0865-B0BE603180D9}"/>
              </a:ext>
            </a:extLst>
          </p:cNvPr>
          <p:cNvSpPr>
            <a:spLocks noGrp="1"/>
          </p:cNvSpPr>
          <p:nvPr>
            <p:ph type="title"/>
          </p:nvPr>
        </p:nvSpPr>
        <p:spPr>
          <a:xfrm>
            <a:off x="561528" y="472805"/>
            <a:ext cx="4470847" cy="862966"/>
          </a:xfrm>
        </p:spPr>
        <p:txBody>
          <a:bodyPr anchor="b">
            <a:normAutofit/>
            <a:scene3d>
              <a:camera prst="orthographicFront"/>
              <a:lightRig rig="soft" dir="t">
                <a:rot lat="0" lon="0" rev="15600000"/>
              </a:lightRig>
            </a:scene3d>
            <a:sp3d extrusionH="57150" prstMaterial="softEdge">
              <a:bevelT w="25400" h="38100"/>
            </a:sp3d>
          </a:bodyPr>
          <a:lstStyle/>
          <a:p>
            <a:r>
              <a:rPr lang="en-US" b="1">
                <a:ln/>
                <a:solidFill>
                  <a:schemeClr val="accent4"/>
                </a:solidFill>
                <a:latin typeface="Trade Gothic Next HvyCd" panose="020B0906040303020004" pitchFamily="34" charset="0"/>
              </a:rPr>
              <a:t>OUR VISION</a:t>
            </a:r>
          </a:p>
        </p:txBody>
      </p:sp>
      <p:sp>
        <p:nvSpPr>
          <p:cNvPr id="17" name="Rectangle 16" hidden="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2011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85959" y="1439107"/>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panose="020F0502020204030204"/>
            </a:endParaRPr>
          </a:p>
        </p:txBody>
      </p:sp>
      <p:sp>
        <p:nvSpPr>
          <p:cNvPr id="4" name="Title 1">
            <a:extLst>
              <a:ext uri="{FF2B5EF4-FFF2-40B4-BE49-F238E27FC236}">
                <a16:creationId xmlns:a16="http://schemas.microsoft.com/office/drawing/2014/main" id="{4B5C0C93-51DD-8393-5512-3732610D5427}"/>
              </a:ext>
            </a:extLst>
          </p:cNvPr>
          <p:cNvSpPr txBox="1">
            <a:spLocks/>
          </p:cNvSpPr>
          <p:nvPr/>
        </p:nvSpPr>
        <p:spPr>
          <a:xfrm>
            <a:off x="561529" y="3543976"/>
            <a:ext cx="4470847" cy="862966"/>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ln/>
                <a:solidFill>
                  <a:srgbClr val="FFC000"/>
                </a:solidFill>
                <a:latin typeface="Trade Gothic Next HvyCd" panose="020B0906040303020004" pitchFamily="34" charset="0"/>
              </a:rPr>
              <a:t>OUR MISSION</a:t>
            </a:r>
          </a:p>
        </p:txBody>
      </p:sp>
      <p:sp>
        <p:nvSpPr>
          <p:cNvPr id="5" name="Content Placeholder 9">
            <a:extLst>
              <a:ext uri="{FF2B5EF4-FFF2-40B4-BE49-F238E27FC236}">
                <a16:creationId xmlns:a16="http://schemas.microsoft.com/office/drawing/2014/main" id="{F6EDBF64-1750-BB22-5A98-1869C8D1B4F3}"/>
              </a:ext>
            </a:extLst>
          </p:cNvPr>
          <p:cNvSpPr txBox="1">
            <a:spLocks/>
          </p:cNvSpPr>
          <p:nvPr/>
        </p:nvSpPr>
        <p:spPr>
          <a:xfrm>
            <a:off x="1047164" y="1643402"/>
            <a:ext cx="3436432" cy="17410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kern="100">
                <a:solidFill>
                  <a:prstClr val="white"/>
                </a:solidFill>
                <a:latin typeface="Trade Gothic Next HvyCd" panose="020B0906040303020004" pitchFamily="34" charset="0"/>
                <a:ea typeface="Calibri" panose="020F0502020204030204" pitchFamily="34" charset="0"/>
                <a:cs typeface="Arial" panose="020B0604020202020204" pitchFamily="34" charset="0"/>
              </a:rPr>
              <a:t>Students are empowered to learn, lead, innovate and serve as productive and caring citizens within their chosen paths of success.</a:t>
            </a:r>
            <a:endParaRPr lang="en-US" sz="2200">
              <a:solidFill>
                <a:prstClr val="white"/>
              </a:solidFill>
              <a:latin typeface="Trade Gothic Next HvyCd" panose="020B0906040303020004" pitchFamily="34" charset="0"/>
            </a:endParaRPr>
          </a:p>
        </p:txBody>
      </p:sp>
      <p:sp>
        <p:nvSpPr>
          <p:cNvPr id="7" name="Rectangle 6">
            <a:extLst>
              <a:ext uri="{FF2B5EF4-FFF2-40B4-BE49-F238E27FC236}">
                <a16:creationId xmlns:a16="http://schemas.microsoft.com/office/drawing/2014/main" id="{7C913803-547A-1650-D6A9-7DBE29DF11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885959" y="4533214"/>
            <a:ext cx="247573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defRPr/>
            </a:pPr>
            <a:endParaRPr lang="en-US">
              <a:solidFill>
                <a:prstClr val="white"/>
              </a:solidFill>
              <a:latin typeface="Calibri" panose="020F0502020204030204"/>
            </a:endParaRPr>
          </a:p>
        </p:txBody>
      </p:sp>
      <p:pic>
        <p:nvPicPr>
          <p:cNvPr id="9" name="Picture 8" descr="A group of people in graduation gowns&#10;&#10;Description automatically generated with medium confidence" hidden="1">
            <a:extLst>
              <a:ext uri="{FF2B5EF4-FFF2-40B4-BE49-F238E27FC236}">
                <a16:creationId xmlns:a16="http://schemas.microsoft.com/office/drawing/2014/main" id="{B68F3E09-A201-F539-0F6C-5B40DA99C0B6}"/>
              </a:ext>
            </a:extLst>
          </p:cNvPr>
          <p:cNvPicPr>
            <a:picLocks noChangeAspect="1"/>
          </p:cNvPicPr>
          <p:nvPr/>
        </p:nvPicPr>
        <p:blipFill rotWithShape="1">
          <a:blip r:embed="rId2">
            <a:extLst>
              <a:ext uri="{28A0092B-C50C-407E-A947-70E740481C1C}">
                <a14:useLocalDpi xmlns:a14="http://schemas.microsoft.com/office/drawing/2010/main" val="0"/>
              </a:ext>
            </a:extLst>
          </a:blip>
          <a:srcRect l="15923" r="8058" b="3557"/>
          <a:stretch/>
        </p:blipFill>
        <p:spPr>
          <a:xfrm>
            <a:off x="5182729" y="524874"/>
            <a:ext cx="6858788" cy="5808252"/>
          </a:xfrm>
          <a:prstGeom prst="rect">
            <a:avLst/>
          </a:prstGeom>
          <a:ln>
            <a:noFill/>
          </a:ln>
          <a:effectLst>
            <a:softEdge rad="635000"/>
          </a:effectLst>
        </p:spPr>
      </p:pic>
      <p:pic>
        <p:nvPicPr>
          <p:cNvPr id="3" name="Picture 2">
            <a:extLst>
              <a:ext uri="{FF2B5EF4-FFF2-40B4-BE49-F238E27FC236}">
                <a16:creationId xmlns:a16="http://schemas.microsoft.com/office/drawing/2014/main" id="{BDAEDE1F-5FD6-4F08-2ACA-9BB74832B6AC}"/>
              </a:ext>
            </a:extLst>
          </p:cNvPr>
          <p:cNvPicPr>
            <a:picLocks noChangeAspect="1"/>
          </p:cNvPicPr>
          <p:nvPr/>
        </p:nvPicPr>
        <p:blipFill rotWithShape="1">
          <a:blip r:embed="rId3">
            <a:extLst>
              <a:ext uri="{28A0092B-C50C-407E-A947-70E740481C1C}">
                <a14:useLocalDpi xmlns:a14="http://schemas.microsoft.com/office/drawing/2010/main" val="0"/>
              </a:ext>
            </a:extLst>
          </a:blip>
          <a:srcRect l="9652" t="7323" r="5914" b="13530"/>
          <a:stretch/>
        </p:blipFill>
        <p:spPr>
          <a:xfrm>
            <a:off x="5737672" y="601093"/>
            <a:ext cx="6140352" cy="5755970"/>
          </a:xfrm>
          <a:prstGeom prst="rect">
            <a:avLst/>
          </a:prstGeom>
        </p:spPr>
      </p:pic>
      <p:sp>
        <p:nvSpPr>
          <p:cNvPr id="6" name="Content Placeholder 9">
            <a:extLst>
              <a:ext uri="{FF2B5EF4-FFF2-40B4-BE49-F238E27FC236}">
                <a16:creationId xmlns:a16="http://schemas.microsoft.com/office/drawing/2014/main" id="{5787B405-7BA7-D82A-4585-5F63B7101249}"/>
              </a:ext>
            </a:extLst>
          </p:cNvPr>
          <p:cNvSpPr txBox="1">
            <a:spLocks/>
          </p:cNvSpPr>
          <p:nvPr/>
        </p:nvSpPr>
        <p:spPr>
          <a:xfrm>
            <a:off x="1047164" y="4746645"/>
            <a:ext cx="4213672" cy="191888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kern="100">
                <a:latin typeface="Trade Gothic Next HvyCd" panose="020B0906040303020004" pitchFamily="34" charset="0"/>
                <a:ea typeface="Calibri" panose="020F0502020204030204" pitchFamily="34" charset="0"/>
                <a:cs typeface="Arial" panose="020B0604020202020204" pitchFamily="34" charset="0"/>
              </a:rPr>
              <a:t>The Bibb County School District maximizes student achievement and social-emotional well-being by building a sense of community in safe, equitable learning environments.</a:t>
            </a:r>
            <a:endParaRPr lang="en-US" sz="2200">
              <a:latin typeface="Trade Gothic Next HvyCd" panose="020B0906040303020004" pitchFamily="34" charset="0"/>
            </a:endParaRPr>
          </a:p>
        </p:txBody>
      </p:sp>
    </p:spTree>
    <p:extLst>
      <p:ext uri="{BB962C8B-B14F-4D97-AF65-F5344CB8AC3E}">
        <p14:creationId xmlns:p14="http://schemas.microsoft.com/office/powerpoint/2010/main" val="1855830143"/>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Family Engagement Opportunities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17ADE72F-94F7-EA5F-DE98-6EF03877C051}"/>
              </a:ext>
            </a:extLst>
          </p:cNvPr>
          <p:cNvSpPr txBox="1"/>
          <p:nvPr/>
        </p:nvSpPr>
        <p:spPr>
          <a:xfrm>
            <a:off x="661908" y="1309842"/>
            <a:ext cx="6130212" cy="523220"/>
          </a:xfrm>
          <a:prstGeom prst="rect">
            <a:avLst/>
          </a:prstGeom>
          <a:noFill/>
        </p:spPr>
        <p:txBody>
          <a:bodyPr wrap="square" rtlCol="0">
            <a:spAutoFit/>
          </a:bodyPr>
          <a:lstStyle/>
          <a:p>
            <a:r>
              <a:rPr lang="en-US" sz="2800">
                <a:latin typeface="Trade Gothic Next Cond" panose="020B0506040303020004" pitchFamily="34" charset="0"/>
              </a:rPr>
              <a:t>Ways to provide input and make decisions… </a:t>
            </a:r>
          </a:p>
        </p:txBody>
      </p:sp>
      <p:sp>
        <p:nvSpPr>
          <p:cNvPr id="7" name="TextBox 6">
            <a:extLst>
              <a:ext uri="{FF2B5EF4-FFF2-40B4-BE49-F238E27FC236}">
                <a16:creationId xmlns:a16="http://schemas.microsoft.com/office/drawing/2014/main" id="{86187E61-8D6C-8A27-334B-9FFEFDB02DAD}"/>
              </a:ext>
            </a:extLst>
          </p:cNvPr>
          <p:cNvSpPr txBox="1"/>
          <p:nvPr/>
        </p:nvSpPr>
        <p:spPr>
          <a:xfrm>
            <a:off x="1101105" y="1907910"/>
            <a:ext cx="8397552" cy="3970318"/>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a:latin typeface="Trade Gothic Next Cond"/>
              </a:rPr>
              <a:t>School Council</a:t>
            </a:r>
          </a:p>
          <a:p>
            <a:pPr marL="457200" indent="-457200">
              <a:buFont typeface="Arial" panose="020B0604020202020204" pitchFamily="34" charset="0"/>
              <a:buChar char="•"/>
            </a:pPr>
            <a:r>
              <a:rPr lang="en-US" sz="2800">
                <a:latin typeface="Trade Gothic Next Cond"/>
              </a:rPr>
              <a:t>Title I Survey (November-December) </a:t>
            </a:r>
            <a:endParaRPr lang="en-US" sz="2800">
              <a:latin typeface="Trade Gothic Next Cond" panose="020B0506040303020004" pitchFamily="34" charset="0"/>
            </a:endParaRPr>
          </a:p>
          <a:p>
            <a:pPr marL="457200" indent="-457200">
              <a:buFont typeface="Arial" panose="020B0604020202020204" pitchFamily="34" charset="0"/>
              <a:buChar char="•"/>
            </a:pPr>
            <a:r>
              <a:rPr lang="en-US" sz="2800">
                <a:latin typeface="Trade Gothic Next Cond"/>
              </a:rPr>
              <a:t>Title I Plans </a:t>
            </a:r>
            <a:endParaRPr lang="en-US" sz="2800">
              <a:latin typeface="Trade Gothic Next Cond" panose="020B0506040303020004" pitchFamily="34" charset="0"/>
            </a:endParaRPr>
          </a:p>
          <a:p>
            <a:pPr marL="457200" indent="-457200">
              <a:buFont typeface="Arial" panose="020B0604020202020204" pitchFamily="34" charset="0"/>
              <a:buChar char="•"/>
            </a:pPr>
            <a:r>
              <a:rPr lang="en-US" sz="2800">
                <a:latin typeface="Trade Gothic Next Cond" panose="020B0506040303020004" pitchFamily="34" charset="0"/>
              </a:rPr>
              <a:t>School-Parent Compact</a:t>
            </a:r>
          </a:p>
          <a:p>
            <a:pPr marL="457200" indent="-457200">
              <a:buFont typeface="Arial" panose="020B0604020202020204" pitchFamily="34" charset="0"/>
              <a:buChar char="•"/>
            </a:pPr>
            <a:r>
              <a:rPr lang="en-US" sz="2800">
                <a:latin typeface="Trade Gothic Next Cond" panose="020B0506040303020004" pitchFamily="34" charset="0"/>
              </a:rPr>
              <a:t>Parent-Teacher Conferences</a:t>
            </a:r>
          </a:p>
          <a:p>
            <a:pPr marL="457200" indent="-457200">
              <a:buFont typeface="Arial" panose="020B0604020202020204" pitchFamily="34" charset="0"/>
              <a:buChar char="•"/>
            </a:pPr>
            <a:r>
              <a:rPr lang="en-US" sz="2800">
                <a:latin typeface="Trade Gothic Next Cond" panose="020B0506040303020004" pitchFamily="34" charset="0"/>
              </a:rPr>
              <a:t>Student Led Conferences</a:t>
            </a:r>
          </a:p>
          <a:p>
            <a:pPr marL="457200" indent="-457200">
              <a:buFont typeface="Arial" panose="020B0604020202020204" pitchFamily="34" charset="0"/>
              <a:buChar char="•"/>
            </a:pPr>
            <a:r>
              <a:rPr lang="en-US" sz="2800">
                <a:latin typeface="Trade Gothic Next Cond" panose="020B0506040303020004" pitchFamily="34" charset="0"/>
              </a:rPr>
              <a:t>District and School Forums</a:t>
            </a:r>
          </a:p>
          <a:p>
            <a:endParaRPr lang="en-US" sz="2800">
              <a:latin typeface="Trade Gothic Next Cond"/>
            </a:endParaRPr>
          </a:p>
          <a:p>
            <a:endParaRPr lang="en-US" sz="2800">
              <a:solidFill>
                <a:srgbClr val="FF0000"/>
              </a:solidFill>
              <a:latin typeface="Trade Gothic Next Cond" panose="020B0506040303020004" pitchFamily="34" charset="0"/>
            </a:endParaRPr>
          </a:p>
        </p:txBody>
      </p:sp>
    </p:spTree>
    <p:extLst>
      <p:ext uri="{BB962C8B-B14F-4D97-AF65-F5344CB8AC3E}">
        <p14:creationId xmlns:p14="http://schemas.microsoft.com/office/powerpoint/2010/main" val="2654795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You Are Our Partners!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17ADE72F-94F7-EA5F-DE98-6EF03877C051}"/>
              </a:ext>
            </a:extLst>
          </p:cNvPr>
          <p:cNvSpPr txBox="1"/>
          <p:nvPr/>
        </p:nvSpPr>
        <p:spPr>
          <a:xfrm>
            <a:off x="4152526" y="1317357"/>
            <a:ext cx="4408855" cy="584775"/>
          </a:xfrm>
          <a:prstGeom prst="rect">
            <a:avLst/>
          </a:prstGeom>
          <a:noFill/>
        </p:spPr>
        <p:txBody>
          <a:bodyPr wrap="square" lIns="91440" tIns="45720" rIns="91440" bIns="45720" rtlCol="0" anchor="t">
            <a:spAutoFit/>
          </a:bodyPr>
          <a:lstStyle/>
          <a:p>
            <a:endParaRPr lang="en-US" sz="3200">
              <a:solidFill>
                <a:srgbClr val="FF0000"/>
              </a:solidFill>
              <a:latin typeface="Trade Gothic Next Cond" panose="020B0506040303020004" pitchFamily="34" charset="0"/>
            </a:endParaRPr>
          </a:p>
        </p:txBody>
      </p:sp>
      <p:pic>
        <p:nvPicPr>
          <p:cNvPr id="10" name="Picture 9" descr="A group of people outside a building&#10;&#10;Description automatically generated">
            <a:extLst>
              <a:ext uri="{FF2B5EF4-FFF2-40B4-BE49-F238E27FC236}">
                <a16:creationId xmlns:a16="http://schemas.microsoft.com/office/drawing/2014/main" id="{B65188C8-2496-783C-8EDF-900ACFE60BCF}"/>
              </a:ext>
            </a:extLst>
          </p:cNvPr>
          <p:cNvPicPr>
            <a:picLocks noChangeAspect="1"/>
          </p:cNvPicPr>
          <p:nvPr/>
        </p:nvPicPr>
        <p:blipFill>
          <a:blip r:embed="rId4"/>
          <a:stretch>
            <a:fillRect/>
          </a:stretch>
        </p:blipFill>
        <p:spPr>
          <a:xfrm>
            <a:off x="618278" y="2008572"/>
            <a:ext cx="2693720" cy="3591185"/>
          </a:xfrm>
          <a:prstGeom prst="rect">
            <a:avLst/>
          </a:prstGeom>
        </p:spPr>
      </p:pic>
      <p:pic>
        <p:nvPicPr>
          <p:cNvPr id="8" name="Picture 7" descr="A person holding a microphone and smiling at the camera&#10;&#10;Description automatically generated">
            <a:extLst>
              <a:ext uri="{FF2B5EF4-FFF2-40B4-BE49-F238E27FC236}">
                <a16:creationId xmlns:a16="http://schemas.microsoft.com/office/drawing/2014/main" id="{7A853DB6-662E-F624-DDA1-51186CE84E88}"/>
              </a:ext>
            </a:extLst>
          </p:cNvPr>
          <p:cNvPicPr>
            <a:picLocks noChangeAspect="1"/>
          </p:cNvPicPr>
          <p:nvPr/>
        </p:nvPicPr>
        <p:blipFill>
          <a:blip r:embed="rId5"/>
          <a:stretch>
            <a:fillRect/>
          </a:stretch>
        </p:blipFill>
        <p:spPr>
          <a:xfrm>
            <a:off x="8152710" y="2048643"/>
            <a:ext cx="3040082" cy="3501424"/>
          </a:xfrm>
          <a:prstGeom prst="rect">
            <a:avLst/>
          </a:prstGeom>
        </p:spPr>
      </p:pic>
      <p:pic>
        <p:nvPicPr>
          <p:cNvPr id="9" name="Picture 8" descr="A group of people posing for a photo&#10;&#10;Description automatically generated">
            <a:extLst>
              <a:ext uri="{FF2B5EF4-FFF2-40B4-BE49-F238E27FC236}">
                <a16:creationId xmlns:a16="http://schemas.microsoft.com/office/drawing/2014/main" id="{0B5D6845-C417-298B-20F0-841AA33CA6FF}"/>
              </a:ext>
            </a:extLst>
          </p:cNvPr>
          <p:cNvPicPr>
            <a:picLocks noChangeAspect="1"/>
          </p:cNvPicPr>
          <p:nvPr/>
        </p:nvPicPr>
        <p:blipFill>
          <a:blip r:embed="rId6"/>
          <a:stretch>
            <a:fillRect/>
          </a:stretch>
        </p:blipFill>
        <p:spPr>
          <a:xfrm>
            <a:off x="4215901" y="2057965"/>
            <a:ext cx="3079897" cy="3545957"/>
          </a:xfrm>
          <a:prstGeom prst="rect">
            <a:avLst/>
          </a:prstGeom>
        </p:spPr>
      </p:pic>
    </p:spTree>
    <p:extLst>
      <p:ext uri="{BB962C8B-B14F-4D97-AF65-F5344CB8AC3E}">
        <p14:creationId xmlns:p14="http://schemas.microsoft.com/office/powerpoint/2010/main" val="1605831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How will we be responsive to families?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5" name="TextBox 4">
            <a:extLst>
              <a:ext uri="{FF2B5EF4-FFF2-40B4-BE49-F238E27FC236}">
                <a16:creationId xmlns:a16="http://schemas.microsoft.com/office/drawing/2014/main" id="{6974EC5D-D887-F8C2-A10E-2661E04669C9}"/>
              </a:ext>
            </a:extLst>
          </p:cNvPr>
          <p:cNvSpPr txBox="1"/>
          <p:nvPr/>
        </p:nvSpPr>
        <p:spPr>
          <a:xfrm>
            <a:off x="3275045" y="1567543"/>
            <a:ext cx="5831633" cy="3046988"/>
          </a:xfrm>
          <a:prstGeom prst="rect">
            <a:avLst/>
          </a:prstGeom>
          <a:noFill/>
        </p:spPr>
        <p:txBody>
          <a:bodyPr wrap="square" lIns="91440" tIns="45720" rIns="91440" bIns="45720" rtlCol="0" anchor="t">
            <a:spAutoFit/>
          </a:bodyPr>
          <a:lstStyle/>
          <a:p>
            <a:pPr algn="ctr"/>
            <a:r>
              <a:rPr lang="en-US" sz="3200">
                <a:latin typeface="Trade Gothic Next Cond" panose="020B0506040303020004" pitchFamily="34" charset="0"/>
              </a:rPr>
              <a:t>Call the office any time?</a:t>
            </a:r>
          </a:p>
          <a:p>
            <a:pPr algn="ctr"/>
            <a:endParaRPr lang="en-US" sz="3200">
              <a:latin typeface="Trade Gothic Next Cond" panose="020B0506040303020004" pitchFamily="34" charset="0"/>
            </a:endParaRPr>
          </a:p>
          <a:p>
            <a:pPr algn="ctr"/>
            <a:r>
              <a:rPr lang="en-US" sz="3200">
                <a:latin typeface="Trade Gothic Next Cond"/>
              </a:rPr>
              <a:t>478-779-3500</a:t>
            </a:r>
          </a:p>
          <a:p>
            <a:pPr algn="ctr"/>
            <a:endParaRPr lang="en-US" sz="3200">
              <a:solidFill>
                <a:srgbClr val="FF0000"/>
              </a:solidFill>
              <a:latin typeface="Trade Gothic Next Cond" panose="020B0506040303020004" pitchFamily="34" charset="0"/>
            </a:endParaRPr>
          </a:p>
          <a:p>
            <a:pPr algn="ctr"/>
            <a:r>
              <a:rPr lang="en-US" sz="3200">
                <a:latin typeface="Trade Gothic Next Cond"/>
              </a:rPr>
              <a:t>Mrs. Burner-478-779-3452 or </a:t>
            </a:r>
            <a:endParaRPr lang="en-US" sz="3200">
              <a:latin typeface="Trade Gothic Next Cond" panose="020B0506040303020004" pitchFamily="34" charset="0"/>
            </a:endParaRPr>
          </a:p>
          <a:p>
            <a:pPr algn="ctr"/>
            <a:r>
              <a:rPr lang="en-US" sz="3200">
                <a:latin typeface="Trade Gothic Next Cond"/>
              </a:rPr>
              <a:t>Mrs. Thurman-478-779-3448.</a:t>
            </a:r>
            <a:endParaRPr lang="en-US" sz="3200">
              <a:latin typeface="Trade Gothic Next Cond" panose="020B0506040303020004" pitchFamily="34" charset="0"/>
            </a:endParaRPr>
          </a:p>
        </p:txBody>
      </p:sp>
    </p:spTree>
    <p:extLst>
      <p:ext uri="{BB962C8B-B14F-4D97-AF65-F5344CB8AC3E}">
        <p14:creationId xmlns:p14="http://schemas.microsoft.com/office/powerpoint/2010/main" val="849659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How will we be responsive to families?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17ADE72F-94F7-EA5F-DE98-6EF03877C051}"/>
              </a:ext>
            </a:extLst>
          </p:cNvPr>
          <p:cNvSpPr txBox="1"/>
          <p:nvPr/>
        </p:nvSpPr>
        <p:spPr>
          <a:xfrm>
            <a:off x="3866926" y="1023983"/>
            <a:ext cx="3919328" cy="954107"/>
          </a:xfrm>
          <a:prstGeom prst="rect">
            <a:avLst/>
          </a:prstGeom>
          <a:noFill/>
        </p:spPr>
        <p:txBody>
          <a:bodyPr wrap="square" lIns="91440" tIns="45720" rIns="91440" bIns="45720" rtlCol="0" anchor="t">
            <a:spAutoFit/>
          </a:bodyPr>
          <a:lstStyle/>
          <a:p>
            <a:r>
              <a:rPr lang="en-US" sz="2800">
                <a:latin typeface="Trade Gothic Next Cond" panose="020B0506040303020004" pitchFamily="34" charset="0"/>
              </a:rPr>
              <a:t>Ways to Stay in touch!</a:t>
            </a:r>
          </a:p>
          <a:p>
            <a:endParaRPr lang="en-US" sz="2800">
              <a:solidFill>
                <a:srgbClr val="FF0000"/>
              </a:solidFill>
              <a:latin typeface="Trade Gothic Next Cond" panose="020B0506040303020004" pitchFamily="34" charset="0"/>
            </a:endParaRPr>
          </a:p>
        </p:txBody>
      </p:sp>
      <p:sp>
        <p:nvSpPr>
          <p:cNvPr id="5" name="TextBox 4">
            <a:extLst>
              <a:ext uri="{FF2B5EF4-FFF2-40B4-BE49-F238E27FC236}">
                <a16:creationId xmlns:a16="http://schemas.microsoft.com/office/drawing/2014/main" id="{CA114F3D-4C1C-9170-DD5B-29F05F151D6C}"/>
              </a:ext>
            </a:extLst>
          </p:cNvPr>
          <p:cNvSpPr txBox="1"/>
          <p:nvPr/>
        </p:nvSpPr>
        <p:spPr>
          <a:xfrm>
            <a:off x="1028496" y="2165692"/>
            <a:ext cx="4040910" cy="3785652"/>
          </a:xfrm>
          <a:prstGeom prst="rect">
            <a:avLst/>
          </a:prstGeom>
          <a:noFill/>
        </p:spPr>
        <p:txBody>
          <a:bodyPr wrap="square" lIns="91440" tIns="45720" rIns="91440" bIns="45720" rtlCol="0" anchor="t">
            <a:spAutoFit/>
          </a:bodyPr>
          <a:lstStyle/>
          <a:p>
            <a:r>
              <a:rPr lang="en-US" sz="2400">
                <a:latin typeface="Trade Gothic Next Cond"/>
              </a:rPr>
              <a:t>Teacher emails on website</a:t>
            </a:r>
          </a:p>
          <a:p>
            <a:r>
              <a:rPr lang="en-US" sz="2400">
                <a:latin typeface="Trade Gothic Next Cond"/>
              </a:rPr>
              <a:t>Conferences</a:t>
            </a:r>
          </a:p>
          <a:p>
            <a:r>
              <a:rPr lang="en-US" sz="2400">
                <a:latin typeface="Trade Gothic Next Cond"/>
              </a:rPr>
              <a:t>Phone calls</a:t>
            </a:r>
          </a:p>
          <a:p>
            <a:r>
              <a:rPr lang="en-US" sz="2400">
                <a:latin typeface="Trade Gothic Next Cond"/>
              </a:rPr>
              <a:t>Facebook</a:t>
            </a:r>
          </a:p>
          <a:p>
            <a:r>
              <a:rPr lang="en-US" sz="2400">
                <a:latin typeface="Trade Gothic Next Cond"/>
              </a:rPr>
              <a:t>Twitter</a:t>
            </a:r>
          </a:p>
          <a:p>
            <a:r>
              <a:rPr lang="en-US" sz="2400">
                <a:latin typeface="Trade Gothic Next Cond"/>
              </a:rPr>
              <a:t>Email</a:t>
            </a:r>
          </a:p>
          <a:p>
            <a:r>
              <a:rPr lang="en-US" sz="2400">
                <a:latin typeface="Trade Gothic Next Cond"/>
              </a:rPr>
              <a:t>Parent Portal</a:t>
            </a:r>
          </a:p>
          <a:p>
            <a:r>
              <a:rPr lang="en-US" sz="2400">
                <a:latin typeface="Trade Gothic Next Cond"/>
              </a:rPr>
              <a:t>Remind</a:t>
            </a:r>
          </a:p>
          <a:p>
            <a:r>
              <a:rPr lang="en-US" sz="2400">
                <a:latin typeface="Trade Gothic Next Cond"/>
              </a:rPr>
              <a:t>Interpreters available at meetings</a:t>
            </a:r>
          </a:p>
          <a:p>
            <a:r>
              <a:rPr lang="en-US" sz="2400">
                <a:latin typeface="Trade Gothic Next Cond"/>
              </a:rPr>
              <a:t>Documents translated as feasible</a:t>
            </a:r>
            <a:r>
              <a:rPr lang="en-US" sz="2400">
                <a:solidFill>
                  <a:srgbClr val="FF0000"/>
                </a:solidFill>
                <a:latin typeface="Trade Gothic Next Cond"/>
              </a:rPr>
              <a:t> </a:t>
            </a:r>
            <a:endParaRPr lang="en-US" sz="2400">
              <a:solidFill>
                <a:srgbClr val="FF0000"/>
              </a:solidFill>
              <a:latin typeface="Trade Gothic Next Cond" panose="020B0506040303020004" pitchFamily="34" charset="0"/>
            </a:endParaRPr>
          </a:p>
        </p:txBody>
      </p:sp>
      <p:sp>
        <p:nvSpPr>
          <p:cNvPr id="6" name="TextBox 5">
            <a:extLst>
              <a:ext uri="{FF2B5EF4-FFF2-40B4-BE49-F238E27FC236}">
                <a16:creationId xmlns:a16="http://schemas.microsoft.com/office/drawing/2014/main" id="{A7CBBB80-2974-1737-7D00-1D4569BC1480}"/>
              </a:ext>
            </a:extLst>
          </p:cNvPr>
          <p:cNvSpPr txBox="1"/>
          <p:nvPr/>
        </p:nvSpPr>
        <p:spPr>
          <a:xfrm>
            <a:off x="6466114" y="2285494"/>
            <a:ext cx="4742214" cy="523220"/>
          </a:xfrm>
          <a:prstGeom prst="rect">
            <a:avLst/>
          </a:prstGeom>
          <a:noFill/>
        </p:spPr>
        <p:txBody>
          <a:bodyPr wrap="square" lIns="91440" tIns="45720" rIns="91440" bIns="45720" rtlCol="0" anchor="t">
            <a:spAutoFit/>
          </a:bodyPr>
          <a:lstStyle/>
          <a:p>
            <a:endParaRPr lang="en-US" sz="2800">
              <a:solidFill>
                <a:srgbClr val="FF0000"/>
              </a:solidFill>
              <a:latin typeface="Trade Gothic Next Cond" panose="020B0506040303020004" pitchFamily="34" charset="0"/>
            </a:endParaRPr>
          </a:p>
        </p:txBody>
      </p:sp>
    </p:spTree>
    <p:extLst>
      <p:ext uri="{BB962C8B-B14F-4D97-AF65-F5344CB8AC3E}">
        <p14:creationId xmlns:p14="http://schemas.microsoft.com/office/powerpoint/2010/main" val="2241111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How will be responsive to families?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5" name="TextBox 4">
            <a:extLst>
              <a:ext uri="{FF2B5EF4-FFF2-40B4-BE49-F238E27FC236}">
                <a16:creationId xmlns:a16="http://schemas.microsoft.com/office/drawing/2014/main" id="{26F6D2A9-8031-80DE-66BE-017A5DE0169A}"/>
              </a:ext>
            </a:extLst>
          </p:cNvPr>
          <p:cNvSpPr txBox="1"/>
          <p:nvPr/>
        </p:nvSpPr>
        <p:spPr>
          <a:xfrm>
            <a:off x="2034500" y="1309842"/>
            <a:ext cx="7296539" cy="5262979"/>
          </a:xfrm>
          <a:prstGeom prst="rect">
            <a:avLst/>
          </a:prstGeom>
          <a:noFill/>
        </p:spPr>
        <p:txBody>
          <a:bodyPr wrap="square" rtlCol="0">
            <a:spAutoFit/>
          </a:bodyPr>
          <a:lstStyle/>
          <a:p>
            <a:pPr algn="ctr"/>
            <a:r>
              <a:rPr lang="en-US" sz="2400">
                <a:latin typeface="Trade Gothic Next Cond" panose="020B0506040303020004" pitchFamily="34" charset="0"/>
              </a:rPr>
              <a:t>Executive Director of Supplemental Services &amp; Migrant Liaison</a:t>
            </a:r>
          </a:p>
          <a:p>
            <a:pPr algn="ctr"/>
            <a:r>
              <a:rPr lang="en-US" sz="2400">
                <a:latin typeface="Trade Gothic Next Cond" panose="020B0506040303020004" pitchFamily="34" charset="0"/>
              </a:rPr>
              <a:t>Dr. Nancy Forde</a:t>
            </a:r>
          </a:p>
          <a:p>
            <a:pPr algn="ctr"/>
            <a:r>
              <a:rPr lang="en-US" sz="2400">
                <a:latin typeface="Trade Gothic Next Cond" panose="020B0506040303020004" pitchFamily="34" charset="0"/>
              </a:rPr>
              <a:t>(478) 765-8591</a:t>
            </a:r>
          </a:p>
          <a:p>
            <a:pPr algn="ctr"/>
            <a:endParaRPr lang="en-US" sz="2400">
              <a:latin typeface="Trade Gothic Next Cond" panose="020B0506040303020004" pitchFamily="34" charset="0"/>
            </a:endParaRPr>
          </a:p>
          <a:p>
            <a:pPr algn="ctr"/>
            <a:r>
              <a:rPr lang="en-US" sz="2400">
                <a:latin typeface="Trade Gothic Next Cond" panose="020B0506040303020004" pitchFamily="34" charset="0"/>
              </a:rPr>
              <a:t>Homeless/Foster Care Liaison</a:t>
            </a:r>
          </a:p>
          <a:p>
            <a:pPr algn="ctr"/>
            <a:r>
              <a:rPr lang="en-US" sz="2400">
                <a:latin typeface="Trade Gothic Next Cond" panose="020B0506040303020004" pitchFamily="34" charset="0"/>
              </a:rPr>
              <a:t>Dr. Danielle Jones</a:t>
            </a:r>
          </a:p>
          <a:p>
            <a:pPr algn="ctr"/>
            <a:r>
              <a:rPr lang="en-US" sz="2400">
                <a:latin typeface="Trade Gothic Next Cond" panose="020B0506040303020004" pitchFamily="34" charset="0"/>
              </a:rPr>
              <a:t>(478) 765-8633</a:t>
            </a:r>
          </a:p>
          <a:p>
            <a:pPr algn="ctr"/>
            <a:endParaRPr lang="en-US" sz="2400">
              <a:latin typeface="Trade Gothic Next Cond" panose="020B0506040303020004" pitchFamily="34" charset="0"/>
            </a:endParaRPr>
          </a:p>
          <a:p>
            <a:pPr algn="ctr"/>
            <a:r>
              <a:rPr lang="en-US" sz="2400">
                <a:latin typeface="Trade Gothic Next Cond" panose="020B0506040303020004" pitchFamily="34" charset="0"/>
              </a:rPr>
              <a:t>Interpreters</a:t>
            </a:r>
          </a:p>
          <a:p>
            <a:pPr algn="ctr"/>
            <a:r>
              <a:rPr lang="en-US" sz="2400">
                <a:latin typeface="Trade Gothic Next Cond" panose="020B0506040303020004" pitchFamily="34" charset="0"/>
              </a:rPr>
              <a:t>Amy Ovalle</a:t>
            </a:r>
          </a:p>
          <a:p>
            <a:pPr algn="ctr"/>
            <a:r>
              <a:rPr lang="en-US" sz="2400">
                <a:latin typeface="Trade Gothic Next Cond" panose="020B0506040303020004" pitchFamily="34" charset="0"/>
              </a:rPr>
              <a:t>(478) 779-4386</a:t>
            </a:r>
          </a:p>
          <a:p>
            <a:pPr algn="ctr"/>
            <a:endParaRPr lang="en-US" sz="2400">
              <a:latin typeface="Trade Gothic Next Cond" panose="020B0506040303020004" pitchFamily="34" charset="0"/>
            </a:endParaRPr>
          </a:p>
          <a:p>
            <a:pPr algn="ctr"/>
            <a:r>
              <a:rPr lang="en-US" sz="2400">
                <a:latin typeface="Trade Gothic Next Cond" panose="020B0506040303020004" pitchFamily="34" charset="0"/>
              </a:rPr>
              <a:t>Program for Exceptional Children Parent Mentors</a:t>
            </a:r>
          </a:p>
          <a:p>
            <a:pPr algn="ctr"/>
            <a:r>
              <a:rPr lang="en-US" sz="2400">
                <a:latin typeface="Trade Gothic Next Cond" panose="020B0506040303020004" pitchFamily="34" charset="0"/>
              </a:rPr>
              <a:t>(478) 765-8705</a:t>
            </a:r>
          </a:p>
        </p:txBody>
      </p:sp>
    </p:spTree>
    <p:extLst>
      <p:ext uri="{BB962C8B-B14F-4D97-AF65-F5344CB8AC3E}">
        <p14:creationId xmlns:p14="http://schemas.microsoft.com/office/powerpoint/2010/main" val="1477184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Q&amp;A</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pic>
        <p:nvPicPr>
          <p:cNvPr id="4" name="Picture 3" descr="A yellow question mark in a bubble&#10;&#10;Description automatically generated with low confidence">
            <a:extLst>
              <a:ext uri="{FF2B5EF4-FFF2-40B4-BE49-F238E27FC236}">
                <a16:creationId xmlns:a16="http://schemas.microsoft.com/office/drawing/2014/main" id="{33C66EF9-7B98-2577-311D-497AF00CBBCC}"/>
              </a:ext>
            </a:extLst>
          </p:cNvPr>
          <p:cNvPicPr>
            <a:picLocks noChangeAspect="1"/>
          </p:cNvPicPr>
          <p:nvPr/>
        </p:nvPicPr>
        <p:blipFill rotWithShape="1">
          <a:blip r:embed="rId4">
            <a:extLst>
              <a:ext uri="{28A0092B-C50C-407E-A947-70E740481C1C}">
                <a14:useLocalDpi xmlns:a14="http://schemas.microsoft.com/office/drawing/2010/main" val="0"/>
              </a:ext>
            </a:extLst>
          </a:blip>
          <a:srcRect l="14859" t="14088" r="17703" b="9357"/>
          <a:stretch/>
        </p:blipFill>
        <p:spPr>
          <a:xfrm>
            <a:off x="3049589" y="1624338"/>
            <a:ext cx="5688021" cy="4565178"/>
          </a:xfrm>
          <a:prstGeom prst="rect">
            <a:avLst/>
          </a:prstGeom>
        </p:spPr>
      </p:pic>
    </p:spTree>
    <p:extLst>
      <p:ext uri="{BB962C8B-B14F-4D97-AF65-F5344CB8AC3E}">
        <p14:creationId xmlns:p14="http://schemas.microsoft.com/office/powerpoint/2010/main" val="2204643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BC5ADD2-B554-73F4-6893-22F136A7D49F}"/>
              </a:ext>
            </a:extLst>
          </p:cNvPr>
          <p:cNvSpPr txBox="1"/>
          <p:nvPr/>
        </p:nvSpPr>
        <p:spPr>
          <a:xfrm>
            <a:off x="890413" y="1276505"/>
            <a:ext cx="3783430" cy="954107"/>
          </a:xfrm>
          <a:prstGeom prst="rect">
            <a:avLst/>
          </a:prstGeom>
          <a:noFill/>
        </p:spPr>
        <p:txBody>
          <a:bodyPr wrap="square" lIns="91440" tIns="45720" rIns="91440" bIns="45720" rtlCol="0" anchor="t">
            <a:spAutoFit/>
          </a:bodyPr>
          <a:lstStyle/>
          <a:p>
            <a:endParaRPr lang="en-US" sz="2800">
              <a:solidFill>
                <a:srgbClr val="FF0000"/>
              </a:solidFill>
              <a:latin typeface="Arial Narrow" panose="020B0606020202030204" pitchFamily="34" charset="0"/>
              <a:cs typeface="Arial" panose="020B0604020202020204" pitchFamily="34" charset="0"/>
            </a:endParaRPr>
          </a:p>
          <a:p>
            <a:endParaRPr lang="en-US" sz="2800">
              <a:solidFill>
                <a:srgbClr val="FF0000"/>
              </a:solidFill>
              <a:latin typeface="Arial Narrow" panose="020B060602020203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07886"/>
          </a:xfrm>
          <a:prstGeom prst="rect">
            <a:avLst/>
          </a:prstGeom>
          <a:noFill/>
        </p:spPr>
        <p:txBody>
          <a:bodyPr wrap="square" rtlCol="0">
            <a:spAutoFit/>
          </a:bodyPr>
          <a:lstStyle/>
          <a:p>
            <a:r>
              <a:rPr lang="en-US" sz="4000">
                <a:solidFill>
                  <a:schemeClr val="bg1"/>
                </a:solidFill>
                <a:effectLst>
                  <a:outerShdw blurRad="38100" dist="38100" dir="2700000" algn="tl">
                    <a:srgbClr val="000000">
                      <a:alpha val="43137"/>
                    </a:srgbClr>
                  </a:outerShdw>
                </a:effectLst>
                <a:latin typeface="Trade Gothic Next HvyCd" panose="020B0906040303020004" pitchFamily="34" charset="0"/>
              </a:rPr>
              <a:t>Please Complete Evaluation…</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5" name="TextBox 4">
            <a:extLst>
              <a:ext uri="{FF2B5EF4-FFF2-40B4-BE49-F238E27FC236}">
                <a16:creationId xmlns:a16="http://schemas.microsoft.com/office/drawing/2014/main" id="{72E5FB21-2FA2-680D-EF1B-C78FADA3DA8C}"/>
              </a:ext>
            </a:extLst>
          </p:cNvPr>
          <p:cNvSpPr txBox="1"/>
          <p:nvPr/>
        </p:nvSpPr>
        <p:spPr>
          <a:xfrm>
            <a:off x="6284420" y="1276505"/>
            <a:ext cx="5015797" cy="523220"/>
          </a:xfrm>
          <a:prstGeom prst="rect">
            <a:avLst/>
          </a:prstGeom>
          <a:noFill/>
        </p:spPr>
        <p:txBody>
          <a:bodyPr wrap="square" lIns="91440" tIns="45720" rIns="91440" bIns="45720" rtlCol="0" anchor="t">
            <a:spAutoFit/>
          </a:bodyPr>
          <a:lstStyle/>
          <a:p>
            <a:endParaRPr lang="en-US" sz="2800">
              <a:solidFill>
                <a:srgbClr val="FF0000"/>
              </a:solidFill>
              <a:latin typeface="Arial Narrow"/>
              <a:cs typeface="Arial"/>
            </a:endParaRPr>
          </a:p>
        </p:txBody>
      </p:sp>
      <p:sp>
        <p:nvSpPr>
          <p:cNvPr id="6" name="TextBox 5">
            <a:extLst>
              <a:ext uri="{FF2B5EF4-FFF2-40B4-BE49-F238E27FC236}">
                <a16:creationId xmlns:a16="http://schemas.microsoft.com/office/drawing/2014/main" id="{2FB8548A-6A47-BE4C-3821-80760075AB01}"/>
              </a:ext>
            </a:extLst>
          </p:cNvPr>
          <p:cNvSpPr txBox="1"/>
          <p:nvPr/>
        </p:nvSpPr>
        <p:spPr>
          <a:xfrm>
            <a:off x="6814062" y="3837488"/>
            <a:ext cx="4288536" cy="430887"/>
          </a:xfrm>
          <a:prstGeom prst="rect">
            <a:avLst/>
          </a:prstGeom>
          <a:noFill/>
        </p:spPr>
        <p:txBody>
          <a:bodyPr wrap="square" rtlCol="0">
            <a:spAutoFit/>
          </a:bodyPr>
          <a:lstStyle/>
          <a:p>
            <a:r>
              <a:rPr lang="en-US" sz="2200">
                <a:latin typeface="Arial Narrow" panose="020B0606020202030204" pitchFamily="34" charset="0"/>
                <a:cs typeface="Arial" panose="020B0604020202020204" pitchFamily="34" charset="0"/>
              </a:rPr>
              <a:t>Note:  Link can be found in the Chat box </a:t>
            </a:r>
          </a:p>
        </p:txBody>
      </p:sp>
      <p:sp>
        <p:nvSpPr>
          <p:cNvPr id="9" name="TextBox 8">
            <a:extLst>
              <a:ext uri="{FF2B5EF4-FFF2-40B4-BE49-F238E27FC236}">
                <a16:creationId xmlns:a16="http://schemas.microsoft.com/office/drawing/2014/main" id="{66AE52F9-0A6B-A8BD-2EF5-20EB88C44144}"/>
              </a:ext>
            </a:extLst>
          </p:cNvPr>
          <p:cNvSpPr txBox="1"/>
          <p:nvPr/>
        </p:nvSpPr>
        <p:spPr>
          <a:xfrm>
            <a:off x="5712980" y="1922401"/>
            <a:ext cx="6160654" cy="923330"/>
          </a:xfrm>
          <a:prstGeom prst="rect">
            <a:avLst/>
          </a:prstGeom>
          <a:noFill/>
        </p:spPr>
        <p:txBody>
          <a:bodyPr wrap="square" lIns="91440" tIns="45720" rIns="91440" bIns="45720" anchor="t">
            <a:spAutoFit/>
          </a:bodyPr>
          <a:lstStyle/>
          <a:p>
            <a:r>
              <a:rPr lang="en-US" dirty="0">
                <a:cs typeface="Calibri"/>
                <a:hlinkClick r:id="rId4"/>
              </a:rPr>
              <a:t>https://forms.office.com/r/dzknLdzYwc</a:t>
            </a:r>
            <a:endParaRPr lang="en-US">
              <a:cs typeface="Calibri"/>
            </a:endParaRPr>
          </a:p>
          <a:p>
            <a:endParaRPr lang="en-US">
              <a:ea typeface="+mn-lt"/>
              <a:cs typeface="+mn-lt"/>
            </a:endParaRPr>
          </a:p>
          <a:p>
            <a:endParaRPr lang="en-US">
              <a:cs typeface="Calibri"/>
            </a:endParaRPr>
          </a:p>
        </p:txBody>
      </p:sp>
      <p:pic>
        <p:nvPicPr>
          <p:cNvPr id="7" name="Picture 6" descr="A qr code on a white background&#10;&#10;Description automatically generated">
            <a:extLst>
              <a:ext uri="{FF2B5EF4-FFF2-40B4-BE49-F238E27FC236}">
                <a16:creationId xmlns:a16="http://schemas.microsoft.com/office/drawing/2014/main" id="{D8DF2A8F-EFB8-ED38-150D-9B2A2661AEB3}"/>
              </a:ext>
            </a:extLst>
          </p:cNvPr>
          <p:cNvPicPr>
            <a:picLocks noChangeAspect="1"/>
          </p:cNvPicPr>
          <p:nvPr/>
        </p:nvPicPr>
        <p:blipFill>
          <a:blip r:embed="rId5"/>
          <a:stretch>
            <a:fillRect/>
          </a:stretch>
        </p:blipFill>
        <p:spPr>
          <a:xfrm>
            <a:off x="1187570" y="1712343"/>
            <a:ext cx="3203275" cy="2743200"/>
          </a:xfrm>
          <a:prstGeom prst="rect">
            <a:avLst/>
          </a:prstGeom>
        </p:spPr>
      </p:pic>
    </p:spTree>
    <p:extLst>
      <p:ext uri="{BB962C8B-B14F-4D97-AF65-F5344CB8AC3E}">
        <p14:creationId xmlns:p14="http://schemas.microsoft.com/office/powerpoint/2010/main" val="4197823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black and yellow logo with a graduation cap&#10;&#10;Description automatically generated with low confidence">
            <a:extLst>
              <a:ext uri="{FF2B5EF4-FFF2-40B4-BE49-F238E27FC236}">
                <a16:creationId xmlns:a16="http://schemas.microsoft.com/office/drawing/2014/main" id="{2C96D13A-50C8-7515-A4F4-A65DB3713D1A}"/>
              </a:ext>
            </a:extLst>
          </p:cNvPr>
          <p:cNvPicPr>
            <a:picLocks noChangeAspect="1"/>
          </p:cNvPicPr>
          <p:nvPr/>
        </p:nvPicPr>
        <p:blipFill rotWithShape="1">
          <a:blip r:embed="rId3">
            <a:extLst>
              <a:ext uri="{28A0092B-C50C-407E-A947-70E740481C1C}">
                <a14:useLocalDpi xmlns:a14="http://schemas.microsoft.com/office/drawing/2010/main" val="0"/>
              </a:ext>
            </a:extLst>
          </a:blip>
          <a:srcRect l="77" r="-128" b="-294"/>
          <a:stretch/>
        </p:blipFill>
        <p:spPr>
          <a:xfrm>
            <a:off x="2192393" y="809582"/>
            <a:ext cx="7866303" cy="3903232"/>
          </a:xfrm>
          <a:prstGeom prst="rect">
            <a:avLst/>
          </a:prstGeom>
        </p:spPr>
      </p:pic>
      <p:sp>
        <p:nvSpPr>
          <p:cNvPr id="2" name="Rectangle 1">
            <a:extLst>
              <a:ext uri="{FF2B5EF4-FFF2-40B4-BE49-F238E27FC236}">
                <a16:creationId xmlns:a16="http://schemas.microsoft.com/office/drawing/2014/main" id="{6E43ECD2-B840-6524-D696-42A5B7DD8535}"/>
              </a:ext>
            </a:extLst>
          </p:cNvPr>
          <p:cNvSpPr/>
          <p:nvPr/>
        </p:nvSpPr>
        <p:spPr>
          <a:xfrm>
            <a:off x="-10450" y="5540413"/>
            <a:ext cx="12197225" cy="131758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5E18203-ED93-24BE-9F57-00D0DD946266}"/>
              </a:ext>
            </a:extLst>
          </p:cNvPr>
          <p:cNvPicPr>
            <a:picLocks noChangeAspect="1"/>
          </p:cNvPicPr>
          <p:nvPr/>
        </p:nvPicPr>
        <p:blipFill>
          <a:blip r:embed="rId4"/>
          <a:stretch>
            <a:fillRect/>
          </a:stretch>
        </p:blipFill>
        <p:spPr>
          <a:xfrm>
            <a:off x="10795100" y="5540413"/>
            <a:ext cx="1391675" cy="1386174"/>
          </a:xfrm>
          <a:prstGeom prst="rect">
            <a:avLst/>
          </a:prstGeom>
        </p:spPr>
      </p:pic>
    </p:spTree>
    <p:extLst>
      <p:ext uri="{BB962C8B-B14F-4D97-AF65-F5344CB8AC3E}">
        <p14:creationId xmlns:p14="http://schemas.microsoft.com/office/powerpoint/2010/main" val="333744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C1FAA-3F56-E474-2891-A0DE4460C7BF}"/>
              </a:ext>
            </a:extLst>
          </p:cNvPr>
          <p:cNvSpPr>
            <a:spLocks noGrp="1"/>
          </p:cNvSpPr>
          <p:nvPr>
            <p:ph type="title"/>
          </p:nvPr>
        </p:nvSpPr>
        <p:spPr>
          <a:xfrm>
            <a:off x="380554" y="2908304"/>
            <a:ext cx="3537585" cy="1343656"/>
          </a:xfrm>
        </p:spPr>
        <p:txBody>
          <a:bodyPr>
            <a:normAutofit/>
          </a:bodyPr>
          <a:lstStyle/>
          <a:p>
            <a:r>
              <a:rPr lang="en-US">
                <a:solidFill>
                  <a:srgbClr val="FFC700"/>
                </a:solidFill>
                <a:effectLst>
                  <a:outerShdw blurRad="38100" dist="38100" dir="2700000" algn="tl">
                    <a:srgbClr val="000000">
                      <a:alpha val="43137"/>
                    </a:srgbClr>
                  </a:outerShdw>
                </a:effectLst>
                <a:latin typeface="Trade Gothic Next HvyCd" panose="020B0906040303020004" pitchFamily="34" charset="0"/>
              </a:rPr>
              <a:t>OUR GUIDING PRINCIPLES</a:t>
            </a:r>
          </a:p>
        </p:txBody>
      </p:sp>
      <p:sp>
        <p:nvSpPr>
          <p:cNvPr id="4" name="Content Placeholder 9">
            <a:extLst>
              <a:ext uri="{FF2B5EF4-FFF2-40B4-BE49-F238E27FC236}">
                <a16:creationId xmlns:a16="http://schemas.microsoft.com/office/drawing/2014/main" id="{DFF555DE-DB6B-5E33-732B-D0DF28E9043A}"/>
              </a:ext>
            </a:extLst>
          </p:cNvPr>
          <p:cNvSpPr txBox="1">
            <a:spLocks/>
          </p:cNvSpPr>
          <p:nvPr/>
        </p:nvSpPr>
        <p:spPr>
          <a:xfrm>
            <a:off x="795182" y="4371975"/>
            <a:ext cx="4213672" cy="223708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4"/>
              </a:buClr>
              <a:buFont typeface="Wingdings" panose="05000000000000000000" pitchFamily="2" charset="2"/>
              <a:buChar char="Ø"/>
            </a:pPr>
            <a:r>
              <a:rPr lang="en-US" sz="2200" kern="100">
                <a:latin typeface="Trade Gothic Next HvyCd" panose="020B0906040303020004" pitchFamily="34" charset="0"/>
                <a:ea typeface="Calibri" panose="020F0502020204030204" pitchFamily="34" charset="0"/>
                <a:cs typeface="Arial" panose="020B0604020202020204" pitchFamily="34" charset="0"/>
              </a:rPr>
              <a:t> Personalized Learning</a:t>
            </a:r>
          </a:p>
          <a:p>
            <a:pPr>
              <a:buClr>
                <a:schemeClr val="accent4"/>
              </a:buClr>
              <a:buFont typeface="Wingdings" panose="05000000000000000000" pitchFamily="2" charset="2"/>
              <a:buChar char="Ø"/>
            </a:pPr>
            <a:r>
              <a:rPr lang="en-US" sz="2200" kern="100">
                <a:latin typeface="Trade Gothic Next HvyCd" panose="020B0906040303020004" pitchFamily="34" charset="0"/>
                <a:cs typeface="Arial" panose="020B0604020202020204" pitchFamily="34" charset="0"/>
              </a:rPr>
              <a:t> Collaboration</a:t>
            </a:r>
          </a:p>
          <a:p>
            <a:pPr>
              <a:buClr>
                <a:schemeClr val="accent4"/>
              </a:buClr>
              <a:buFont typeface="Wingdings" panose="05000000000000000000" pitchFamily="2" charset="2"/>
              <a:buChar char="Ø"/>
            </a:pPr>
            <a:r>
              <a:rPr lang="en-US" sz="2200" kern="100">
                <a:latin typeface="Trade Gothic Next HvyCd" panose="020B0906040303020004" pitchFamily="34" charset="0"/>
                <a:cs typeface="Arial" panose="020B0604020202020204" pitchFamily="34" charset="0"/>
              </a:rPr>
              <a:t> Engagement</a:t>
            </a:r>
          </a:p>
          <a:p>
            <a:pPr>
              <a:buClr>
                <a:schemeClr val="accent4"/>
              </a:buClr>
              <a:buFont typeface="Wingdings" panose="05000000000000000000" pitchFamily="2" charset="2"/>
              <a:buChar char="Ø"/>
            </a:pPr>
            <a:r>
              <a:rPr lang="en-US" sz="2200" kern="100">
                <a:latin typeface="Trade Gothic Next HvyCd" panose="020B0906040303020004" pitchFamily="34" charset="0"/>
                <a:cs typeface="Arial" panose="020B0604020202020204" pitchFamily="34" charset="0"/>
              </a:rPr>
              <a:t> Safety</a:t>
            </a:r>
          </a:p>
          <a:p>
            <a:pPr>
              <a:buClr>
                <a:schemeClr val="accent4"/>
              </a:buClr>
              <a:buFont typeface="Wingdings" panose="05000000000000000000" pitchFamily="2" charset="2"/>
              <a:buChar char="Ø"/>
            </a:pPr>
            <a:r>
              <a:rPr lang="en-US" sz="2200">
                <a:latin typeface="Trade Gothic Next HvyCd" panose="020B0906040303020004" pitchFamily="34" charset="0"/>
              </a:rPr>
              <a:t> Effective Leadership</a:t>
            </a:r>
          </a:p>
        </p:txBody>
      </p:sp>
      <p:pic>
        <p:nvPicPr>
          <p:cNvPr id="5" name="Picture 4" descr="A picture containing text, screenshot, font, design">
            <a:extLst>
              <a:ext uri="{FF2B5EF4-FFF2-40B4-BE49-F238E27FC236}">
                <a16:creationId xmlns:a16="http://schemas.microsoft.com/office/drawing/2014/main" id="{7501B1D4-D9B4-D654-5FC3-928AE1A8D3EA}"/>
              </a:ext>
            </a:extLst>
          </p:cNvPr>
          <p:cNvPicPr>
            <a:picLocks noChangeAspect="1"/>
          </p:cNvPicPr>
          <p:nvPr/>
        </p:nvPicPr>
        <p:blipFill rotWithShape="1">
          <a:blip r:embed="rId3">
            <a:extLst>
              <a:ext uri="{28A0092B-C50C-407E-A947-70E740481C1C}">
                <a14:useLocalDpi xmlns:a14="http://schemas.microsoft.com/office/drawing/2010/main" val="0"/>
              </a:ext>
            </a:extLst>
          </a:blip>
          <a:srcRect t="20370" b="24629"/>
          <a:stretch/>
        </p:blipFill>
        <p:spPr>
          <a:xfrm>
            <a:off x="7269737" y="1366837"/>
            <a:ext cx="4644678" cy="5491163"/>
          </a:xfrm>
          <a:prstGeom prst="rect">
            <a:avLst/>
          </a:prstGeom>
        </p:spPr>
      </p:pic>
      <p:pic>
        <p:nvPicPr>
          <p:cNvPr id="7" name="Picture 6">
            <a:extLst>
              <a:ext uri="{FF2B5EF4-FFF2-40B4-BE49-F238E27FC236}">
                <a16:creationId xmlns:a16="http://schemas.microsoft.com/office/drawing/2014/main" id="{F98A7FA9-2814-F59A-7F38-37B487986AAF}"/>
              </a:ext>
            </a:extLst>
          </p:cNvPr>
          <p:cNvPicPr>
            <a:picLocks noChangeAspect="1"/>
          </p:cNvPicPr>
          <p:nvPr/>
        </p:nvPicPr>
        <p:blipFill>
          <a:blip r:embed="rId4"/>
          <a:stretch>
            <a:fillRect/>
          </a:stretch>
        </p:blipFill>
        <p:spPr>
          <a:xfrm>
            <a:off x="4254949" y="-82092"/>
            <a:ext cx="3099248" cy="1987902"/>
          </a:xfrm>
          <a:prstGeom prst="rect">
            <a:avLst/>
          </a:prstGeom>
          <a:ln>
            <a:noFill/>
          </a:ln>
          <a:effectLst>
            <a:softEdge rad="12700"/>
          </a:effectLst>
        </p:spPr>
      </p:pic>
      <p:sp>
        <p:nvSpPr>
          <p:cNvPr id="8" name="Title 1">
            <a:extLst>
              <a:ext uri="{FF2B5EF4-FFF2-40B4-BE49-F238E27FC236}">
                <a16:creationId xmlns:a16="http://schemas.microsoft.com/office/drawing/2014/main" id="{42657D71-AE76-97AA-DA0E-D3CD3078A36F}"/>
              </a:ext>
            </a:extLst>
          </p:cNvPr>
          <p:cNvSpPr txBox="1">
            <a:spLocks/>
          </p:cNvSpPr>
          <p:nvPr/>
        </p:nvSpPr>
        <p:spPr>
          <a:xfrm>
            <a:off x="7145790" y="911859"/>
            <a:ext cx="1792352" cy="1024256"/>
          </a:xfrm>
          <a:prstGeom prst="rect">
            <a:avLst/>
          </a:prstGeom>
        </p:spPr>
        <p:txBody>
          <a:bodyPr vert="horz" lIns="91440" tIns="45720" rIns="91440" bIns="45720" rtlCol="0" anchor="b">
            <a:normAutofit fontScale="67500" lnSpcReduction="20000"/>
            <a:scene3d>
              <a:camera prst="orthographicFront"/>
              <a:lightRig rig="soft" dir="t">
                <a:rot lat="0" lon="0" rev="15600000"/>
              </a:lightRig>
            </a:scene3d>
            <a:sp3d extrusionH="57150" prstMaterial="softEdge">
              <a:bevelT w="25400" h="38100"/>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ln w="0"/>
                <a:effectLst>
                  <a:outerShdw blurRad="38100" dist="38100" dir="2700000" algn="tl">
                    <a:srgbClr val="000000">
                      <a:alpha val="43137"/>
                    </a:srgbClr>
                  </a:outerShdw>
                </a:effectLst>
                <a:latin typeface="Trade Gothic Next HvyCd" panose="020B0906040303020004" pitchFamily="34" charset="0"/>
              </a:rPr>
              <a:t>LEARNER </a:t>
            </a:r>
            <a:br>
              <a:rPr lang="en-US" sz="4000" b="1">
                <a:ln w="0"/>
                <a:effectLst>
                  <a:outerShdw blurRad="38100" dist="38100" dir="2700000" algn="tl">
                    <a:srgbClr val="000000">
                      <a:alpha val="43137"/>
                    </a:srgbClr>
                  </a:outerShdw>
                </a:effectLst>
                <a:latin typeface="Trade Gothic Next HvyCd" panose="020B0906040303020004" pitchFamily="34" charset="0"/>
              </a:rPr>
            </a:br>
            <a:r>
              <a:rPr lang="en-US" sz="4000" b="1">
                <a:ln w="0"/>
                <a:effectLst>
                  <a:outerShdw blurRad="38100" dist="38100" dir="2700000" algn="tl">
                    <a:srgbClr val="000000">
                      <a:alpha val="43137"/>
                    </a:srgbClr>
                  </a:outerShdw>
                </a:effectLst>
                <a:latin typeface="Trade Gothic Next HvyCd" panose="020B0906040303020004" pitchFamily="34" charset="0"/>
              </a:rPr>
              <a:t>OUTCOMES</a:t>
            </a:r>
          </a:p>
          <a:p>
            <a:endParaRPr lang="en-US" sz="3200" b="1">
              <a:ln w="0"/>
              <a:latin typeface="Trade Gothic Next HvyCd" panose="020B0906040303020004" pitchFamily="34" charset="0"/>
            </a:endParaRPr>
          </a:p>
        </p:txBody>
      </p:sp>
      <p:sp>
        <p:nvSpPr>
          <p:cNvPr id="9" name="Title 1">
            <a:extLst>
              <a:ext uri="{FF2B5EF4-FFF2-40B4-BE49-F238E27FC236}">
                <a16:creationId xmlns:a16="http://schemas.microsoft.com/office/drawing/2014/main" id="{80F9BBDF-2C80-DD54-83B7-9F2B4A0F367A}"/>
              </a:ext>
            </a:extLst>
          </p:cNvPr>
          <p:cNvSpPr txBox="1">
            <a:spLocks/>
          </p:cNvSpPr>
          <p:nvPr/>
        </p:nvSpPr>
        <p:spPr>
          <a:xfrm>
            <a:off x="374839" y="350541"/>
            <a:ext cx="3537585" cy="7454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FFC700"/>
                </a:solidFill>
                <a:effectLst>
                  <a:outerShdw blurRad="38100" dist="38100" dir="2700000" algn="tl">
                    <a:srgbClr val="000000">
                      <a:alpha val="43137"/>
                    </a:srgbClr>
                  </a:outerShdw>
                </a:effectLst>
                <a:latin typeface="Trade Gothic Next HvyCd" panose="020B0906040303020004" pitchFamily="34" charset="0"/>
              </a:rPr>
              <a:t>OUR GOALS</a:t>
            </a:r>
          </a:p>
        </p:txBody>
      </p:sp>
      <p:sp>
        <p:nvSpPr>
          <p:cNvPr id="10" name="Content Placeholder 9">
            <a:extLst>
              <a:ext uri="{FF2B5EF4-FFF2-40B4-BE49-F238E27FC236}">
                <a16:creationId xmlns:a16="http://schemas.microsoft.com/office/drawing/2014/main" id="{22C7A1F4-E378-CECE-21D4-1DF1B81A8468}"/>
              </a:ext>
            </a:extLst>
          </p:cNvPr>
          <p:cNvSpPr txBox="1">
            <a:spLocks/>
          </p:cNvSpPr>
          <p:nvPr/>
        </p:nvSpPr>
        <p:spPr>
          <a:xfrm>
            <a:off x="789467" y="1197608"/>
            <a:ext cx="4213672" cy="13436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4"/>
              </a:buClr>
              <a:buFont typeface="Wingdings" panose="05000000000000000000" pitchFamily="2" charset="2"/>
              <a:buChar char="Ø"/>
            </a:pPr>
            <a:r>
              <a:rPr lang="en-US" sz="2200" kern="100">
                <a:latin typeface="Trade Gothic Next HvyCd" panose="020B0906040303020004" pitchFamily="34" charset="0"/>
                <a:ea typeface="Calibri" panose="020F0502020204030204" pitchFamily="34" charset="0"/>
                <a:cs typeface="Arial" panose="020B0604020202020204" pitchFamily="34" charset="0"/>
              </a:rPr>
              <a:t> Student Achievement</a:t>
            </a:r>
          </a:p>
          <a:p>
            <a:pPr>
              <a:buClr>
                <a:schemeClr val="accent4"/>
              </a:buClr>
              <a:buFont typeface="Wingdings" panose="05000000000000000000" pitchFamily="2" charset="2"/>
              <a:buChar char="Ø"/>
            </a:pPr>
            <a:r>
              <a:rPr lang="en-US" sz="2200" kern="100">
                <a:latin typeface="Trade Gothic Next HvyCd" panose="020B0906040303020004" pitchFamily="34" charset="0"/>
                <a:cs typeface="Arial" panose="020B0604020202020204" pitchFamily="34" charset="0"/>
              </a:rPr>
              <a:t> Staff Effectiveness</a:t>
            </a:r>
          </a:p>
          <a:p>
            <a:pPr>
              <a:buClr>
                <a:schemeClr val="accent4"/>
              </a:buClr>
              <a:buFont typeface="Wingdings" panose="05000000000000000000" pitchFamily="2" charset="2"/>
              <a:buChar char="Ø"/>
            </a:pPr>
            <a:r>
              <a:rPr lang="en-US" sz="2200" kern="100">
                <a:latin typeface="Trade Gothic Next HvyCd" panose="020B0906040303020004" pitchFamily="34" charset="0"/>
                <a:cs typeface="Arial" panose="020B0604020202020204" pitchFamily="34" charset="0"/>
              </a:rPr>
              <a:t> Stakeholder Engagement</a:t>
            </a:r>
          </a:p>
        </p:txBody>
      </p:sp>
      <p:sp>
        <p:nvSpPr>
          <p:cNvPr id="12" name="TextBox 11">
            <a:extLst>
              <a:ext uri="{FF2B5EF4-FFF2-40B4-BE49-F238E27FC236}">
                <a16:creationId xmlns:a16="http://schemas.microsoft.com/office/drawing/2014/main" id="{C44A67C5-BB2D-D4CE-A2B2-3C8E11B6C1A4}"/>
              </a:ext>
            </a:extLst>
          </p:cNvPr>
          <p:cNvSpPr txBox="1"/>
          <p:nvPr/>
        </p:nvSpPr>
        <p:spPr>
          <a:xfrm>
            <a:off x="4587302" y="2476043"/>
            <a:ext cx="3081338" cy="4093428"/>
          </a:xfrm>
          <a:prstGeom prst="rect">
            <a:avLst/>
          </a:prstGeom>
          <a:noFill/>
        </p:spPr>
        <p:txBody>
          <a:bodyPr wrap="square" rtlCol="0">
            <a:spAutoFit/>
          </a:bodyPr>
          <a:lstStyle/>
          <a:p>
            <a:r>
              <a:rPr lang="en-US" sz="2000">
                <a:latin typeface="Trade Gothic Next" panose="020B0503040303020004" pitchFamily="34" charset="0"/>
              </a:rPr>
              <a:t>Each student </a:t>
            </a:r>
          </a:p>
          <a:p>
            <a:r>
              <a:rPr lang="en-US" sz="2000">
                <a:latin typeface="Trade Gothic Next" panose="020B0503040303020004" pitchFamily="34" charset="0"/>
              </a:rPr>
              <a:t>will graduate </a:t>
            </a:r>
            <a:r>
              <a:rPr lang="en-US" sz="2000" b="1" i="1">
                <a:latin typeface="Trade Gothic Next" panose="020B0503040303020004" pitchFamily="34" charset="0"/>
              </a:rPr>
              <a:t>empowered</a:t>
            </a:r>
            <a:r>
              <a:rPr lang="en-US" sz="2000">
                <a:latin typeface="Trade Gothic Next" panose="020B0503040303020004" pitchFamily="34" charset="0"/>
              </a:rPr>
              <a:t> to make a well-informed decision about their next step. They will learn about themselves as they </a:t>
            </a:r>
            <a:r>
              <a:rPr lang="en-US" sz="2000" b="1" i="1">
                <a:latin typeface="Trade Gothic Next" panose="020B0503040303020004" pitchFamily="34" charset="0"/>
              </a:rPr>
              <a:t>engage</a:t>
            </a:r>
            <a:r>
              <a:rPr lang="en-US" sz="2000">
                <a:latin typeface="Trade Gothic Next" panose="020B0503040303020004" pitchFamily="34" charset="0"/>
              </a:rPr>
              <a:t> in rigorous content and gain </a:t>
            </a:r>
            <a:r>
              <a:rPr lang="en-US" sz="2000" b="1" i="1">
                <a:latin typeface="Trade Gothic Next" panose="020B0503040303020004" pitchFamily="34" charset="0"/>
              </a:rPr>
              <a:t>exposure</a:t>
            </a:r>
            <a:r>
              <a:rPr lang="en-US" sz="2000">
                <a:latin typeface="Trade Gothic Next" panose="020B0503040303020004" pitchFamily="34" charset="0"/>
              </a:rPr>
              <a:t> through personalized learning </a:t>
            </a:r>
            <a:r>
              <a:rPr lang="en-US" sz="2000" b="1" i="1">
                <a:latin typeface="Trade Gothic Next" panose="020B0503040303020004" pitchFamily="34" charset="0"/>
              </a:rPr>
              <a:t>experiences</a:t>
            </a:r>
            <a:r>
              <a:rPr lang="en-US" sz="2000">
                <a:latin typeface="Trade Gothic Next" panose="020B0503040303020004" pitchFamily="34" charset="0"/>
              </a:rPr>
              <a:t>, thereby </a:t>
            </a:r>
            <a:r>
              <a:rPr lang="en-US" sz="2000" b="1" i="1">
                <a:latin typeface="Trade Gothic Next" panose="020B0503040303020004" pitchFamily="34" charset="0"/>
              </a:rPr>
              <a:t>enlightening</a:t>
            </a:r>
            <a:r>
              <a:rPr lang="en-US" sz="2000">
                <a:latin typeface="Trade Gothic Next" panose="020B0503040303020004" pitchFamily="34" charset="0"/>
              </a:rPr>
              <a:t> them to choose their most meaningful pathway.</a:t>
            </a:r>
          </a:p>
        </p:txBody>
      </p:sp>
      <p:cxnSp>
        <p:nvCxnSpPr>
          <p:cNvPr id="14" name="Straight Connector 13">
            <a:extLst>
              <a:ext uri="{FF2B5EF4-FFF2-40B4-BE49-F238E27FC236}">
                <a16:creationId xmlns:a16="http://schemas.microsoft.com/office/drawing/2014/main" id="{428808E4-1EC9-EB48-37AA-4B66D2CAE58C}"/>
              </a:ext>
            </a:extLst>
          </p:cNvPr>
          <p:cNvCxnSpPr>
            <a:cxnSpLocks/>
          </p:cNvCxnSpPr>
          <p:nvPr/>
        </p:nvCxnSpPr>
        <p:spPr>
          <a:xfrm>
            <a:off x="4375150" y="2516770"/>
            <a:ext cx="0" cy="3987444"/>
          </a:xfrm>
          <a:prstGeom prst="line">
            <a:avLst/>
          </a:prstGeom>
          <a:ln w="19050">
            <a:solidFill>
              <a:srgbClr val="FFC7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9F2E784-CA47-8743-40B6-CDD826103EB9}"/>
              </a:ext>
            </a:extLst>
          </p:cNvPr>
          <p:cNvPicPr>
            <a:picLocks noChangeAspect="1"/>
          </p:cNvPicPr>
          <p:nvPr/>
        </p:nvPicPr>
        <p:blipFill rotWithShape="1">
          <a:blip r:embed="rId5"/>
          <a:srcRect l="10026" r="6357" b="12015"/>
          <a:stretch/>
        </p:blipFill>
        <p:spPr>
          <a:xfrm>
            <a:off x="10059428" y="304565"/>
            <a:ext cx="1444436" cy="1513892"/>
          </a:xfrm>
          <a:prstGeom prst="rect">
            <a:avLst/>
          </a:prstGeom>
        </p:spPr>
      </p:pic>
    </p:spTree>
    <p:extLst>
      <p:ext uri="{BB962C8B-B14F-4D97-AF65-F5344CB8AC3E}">
        <p14:creationId xmlns:p14="http://schemas.microsoft.com/office/powerpoint/2010/main" val="357442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yellow sign with white text&#10;&#10;Description automatically generated">
            <a:extLst>
              <a:ext uri="{FF2B5EF4-FFF2-40B4-BE49-F238E27FC236}">
                <a16:creationId xmlns:a16="http://schemas.microsoft.com/office/drawing/2014/main" id="{836A6F51-24CE-541D-AC48-04DF5C135D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9683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45A6C-CB48-C89C-3D8A-4CE1FC0E317F}"/>
              </a:ext>
            </a:extLst>
          </p:cNvPr>
          <p:cNvSpPr>
            <a:spLocks noGrp="1"/>
          </p:cNvSpPr>
          <p:nvPr>
            <p:ph idx="1"/>
          </p:nvPr>
        </p:nvSpPr>
        <p:spPr>
          <a:xfrm>
            <a:off x="841984" y="1359656"/>
            <a:ext cx="10530049" cy="4908256"/>
          </a:xfrm>
          <a:noFill/>
        </p:spPr>
        <p:txBody>
          <a:bodyPr vert="horz" lIns="91440" tIns="45720" rIns="91440" bIns="45720" rtlCol="0" anchor="t">
            <a:noAutofit/>
          </a:bodyPr>
          <a:lstStyle/>
          <a:p>
            <a:pPr>
              <a:lnSpc>
                <a:spcPct val="100000"/>
              </a:lnSpc>
              <a:spcBef>
                <a:spcPts val="0"/>
              </a:spcBef>
            </a:pPr>
            <a:r>
              <a:rPr lang="en-US" sz="3200">
                <a:latin typeface="Trade Gothic Next Cond" panose="020B0506040303020004" pitchFamily="34" charset="0"/>
              </a:rPr>
              <a:t>What is a Title I School?</a:t>
            </a:r>
          </a:p>
          <a:p>
            <a:pPr>
              <a:lnSpc>
                <a:spcPct val="100000"/>
              </a:lnSpc>
              <a:spcBef>
                <a:spcPts val="0"/>
              </a:spcBef>
            </a:pPr>
            <a:r>
              <a:rPr lang="en-US" sz="3200">
                <a:latin typeface="Trade Gothic Next Cond" panose="020B0506040303020004" pitchFamily="34" charset="0"/>
              </a:rPr>
              <a:t>How does our school participate in the Title I Program?</a:t>
            </a:r>
          </a:p>
          <a:p>
            <a:pPr>
              <a:lnSpc>
                <a:spcPct val="100000"/>
              </a:lnSpc>
              <a:spcBef>
                <a:spcPts val="0"/>
              </a:spcBef>
            </a:pPr>
            <a:r>
              <a:rPr lang="en-US" sz="3200">
                <a:latin typeface="Trade Gothic Next Cond" panose="020B0506040303020004" pitchFamily="34" charset="0"/>
              </a:rPr>
              <a:t>What are the benefits of Title I funding?</a:t>
            </a:r>
          </a:p>
          <a:p>
            <a:pPr>
              <a:lnSpc>
                <a:spcPct val="100000"/>
              </a:lnSpc>
              <a:spcBef>
                <a:spcPts val="0"/>
              </a:spcBef>
            </a:pPr>
            <a:r>
              <a:rPr lang="en-US" sz="3200">
                <a:latin typeface="Trade Gothic Next Cond" panose="020B0506040303020004" pitchFamily="34" charset="0"/>
              </a:rPr>
              <a:t>How does our school spend Title I money?</a:t>
            </a:r>
          </a:p>
          <a:p>
            <a:pPr>
              <a:lnSpc>
                <a:spcPct val="100000"/>
              </a:lnSpc>
              <a:spcBef>
                <a:spcPts val="0"/>
              </a:spcBef>
            </a:pPr>
            <a:r>
              <a:rPr lang="en-US" sz="3200">
                <a:latin typeface="Trade Gothic Next Cond" panose="020B0506040303020004" pitchFamily="34" charset="0"/>
              </a:rPr>
              <a:t>What are our school’s Title I schoolwide requirements?</a:t>
            </a:r>
          </a:p>
          <a:p>
            <a:pPr>
              <a:lnSpc>
                <a:spcPct val="100000"/>
              </a:lnSpc>
              <a:spcBef>
                <a:spcPts val="0"/>
              </a:spcBef>
            </a:pPr>
            <a:r>
              <a:rPr lang="en-US" sz="3200">
                <a:latin typeface="Trade Gothic Next Cond" panose="020B0506040303020004" pitchFamily="34" charset="0"/>
              </a:rPr>
              <a:t>What are the district and school goals?</a:t>
            </a:r>
          </a:p>
          <a:p>
            <a:pPr>
              <a:lnSpc>
                <a:spcPct val="100000"/>
              </a:lnSpc>
              <a:spcBef>
                <a:spcPts val="0"/>
              </a:spcBef>
            </a:pPr>
            <a:r>
              <a:rPr lang="en-US" sz="3200">
                <a:latin typeface="Trade Gothic Next Cond" panose="020B0506040303020004" pitchFamily="34" charset="0"/>
              </a:rPr>
              <a:t>What curriculum does our school use?</a:t>
            </a:r>
          </a:p>
          <a:p>
            <a:pPr>
              <a:lnSpc>
                <a:spcPct val="100000"/>
              </a:lnSpc>
              <a:spcBef>
                <a:spcPts val="0"/>
              </a:spcBef>
            </a:pPr>
            <a:r>
              <a:rPr lang="en-US" sz="3200">
                <a:latin typeface="Trade Gothic Next Cond" panose="020B0506040303020004" pitchFamily="34" charset="0"/>
              </a:rPr>
              <a:t>What is the College and Career Ready Performance Index (CCRPI)?</a:t>
            </a:r>
          </a:p>
          <a:p>
            <a:pPr>
              <a:lnSpc>
                <a:spcPct val="100000"/>
              </a:lnSpc>
              <a:spcBef>
                <a:spcPts val="0"/>
              </a:spcBef>
            </a:pPr>
            <a:r>
              <a:rPr lang="en-US" sz="3200">
                <a:latin typeface="Trade Gothic Next Cond" panose="020B0506040303020004" pitchFamily="34" charset="0"/>
              </a:rPr>
              <a:t>What tests will my child take?</a:t>
            </a:r>
          </a:p>
        </p:txBody>
      </p:sp>
      <p:sp>
        <p:nvSpPr>
          <p:cNvPr id="8" name="Rectangle 7">
            <a:extLst>
              <a:ext uri="{FF2B5EF4-FFF2-40B4-BE49-F238E27FC236}">
                <a16:creationId xmlns:a16="http://schemas.microsoft.com/office/drawing/2014/main" id="{2D70F42F-1BA5-2F35-D91F-26B4E1D5BC34}"/>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D26AB5F-2E5D-B4AC-1EB2-17846C0D548B}"/>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 </a:t>
            </a:r>
            <a:r>
              <a:rPr lang="en-US" sz="4000">
                <a:solidFill>
                  <a:schemeClr val="bg1"/>
                </a:solidFill>
                <a:effectLst>
                  <a:outerShdw blurRad="38100" dist="38100" dir="2700000" algn="tl">
                    <a:srgbClr val="000000">
                      <a:alpha val="43137"/>
                    </a:srgbClr>
                  </a:outerShdw>
                </a:effectLst>
                <a:latin typeface="Trade Gothic Next HvyCd" panose="020B0906040303020004" pitchFamily="34" charset="0"/>
              </a:rPr>
              <a:t>Our Agenda…</a:t>
            </a:r>
          </a:p>
        </p:txBody>
      </p:sp>
      <p:pic>
        <p:nvPicPr>
          <p:cNvPr id="4" name="Picture 3">
            <a:extLst>
              <a:ext uri="{FF2B5EF4-FFF2-40B4-BE49-F238E27FC236}">
                <a16:creationId xmlns:a16="http://schemas.microsoft.com/office/drawing/2014/main" id="{5DC17A9B-5A54-4C2C-6BED-D6D27A812786}"/>
              </a:ext>
            </a:extLst>
          </p:cNvPr>
          <p:cNvPicPr>
            <a:picLocks noChangeAspect="1"/>
          </p:cNvPicPr>
          <p:nvPr/>
        </p:nvPicPr>
        <p:blipFill>
          <a:blip r:embed="rId3"/>
          <a:stretch>
            <a:fillRect/>
          </a:stretch>
        </p:blipFill>
        <p:spPr>
          <a:xfrm>
            <a:off x="10789320" y="-76332"/>
            <a:ext cx="1391675" cy="1386174"/>
          </a:xfrm>
          <a:prstGeom prst="rect">
            <a:avLst/>
          </a:prstGeom>
        </p:spPr>
      </p:pic>
    </p:spTree>
    <p:extLst>
      <p:ext uri="{BB962C8B-B14F-4D97-AF65-F5344CB8AC3E}">
        <p14:creationId xmlns:p14="http://schemas.microsoft.com/office/powerpoint/2010/main" val="373358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145A6C-CB48-C89C-3D8A-4CE1FC0E317F}"/>
              </a:ext>
            </a:extLst>
          </p:cNvPr>
          <p:cNvSpPr>
            <a:spLocks noGrp="1"/>
          </p:cNvSpPr>
          <p:nvPr>
            <p:ph idx="1"/>
          </p:nvPr>
        </p:nvSpPr>
        <p:spPr>
          <a:xfrm>
            <a:off x="479885" y="1501875"/>
            <a:ext cx="11023745" cy="4409174"/>
          </a:xfrm>
          <a:noFill/>
        </p:spPr>
        <p:txBody>
          <a:bodyPr vert="horz" lIns="91440" tIns="45720" rIns="91440" bIns="45720" rtlCol="0" anchor="t">
            <a:noAutofit/>
          </a:bodyPr>
          <a:lstStyle/>
          <a:p>
            <a:pPr>
              <a:lnSpc>
                <a:spcPct val="100000"/>
              </a:lnSpc>
              <a:spcBef>
                <a:spcPts val="0"/>
              </a:spcBef>
            </a:pPr>
            <a:r>
              <a:rPr lang="en-US" sz="3200">
                <a:latin typeface="Trade Gothic Next Cond" panose="020B0506040303020004" pitchFamily="34" charset="0"/>
              </a:rPr>
              <a:t>What is Family Engagement?</a:t>
            </a:r>
          </a:p>
          <a:p>
            <a:pPr>
              <a:lnSpc>
                <a:spcPct val="100000"/>
              </a:lnSpc>
              <a:spcBef>
                <a:spcPts val="0"/>
              </a:spcBef>
            </a:pPr>
            <a:r>
              <a:rPr lang="en-US" sz="3200">
                <a:latin typeface="Trade Gothic Next Cond" panose="020B0506040303020004" pitchFamily="34" charset="0"/>
              </a:rPr>
              <a:t>What is required by law for parent and family engagement?</a:t>
            </a:r>
          </a:p>
          <a:p>
            <a:pPr>
              <a:lnSpc>
                <a:spcPct val="100000"/>
              </a:lnSpc>
              <a:spcBef>
                <a:spcPts val="0"/>
              </a:spcBef>
            </a:pPr>
            <a:r>
              <a:rPr lang="en-US" sz="3200">
                <a:latin typeface="Trade Gothic Next Cond" panose="020B0506040303020004" pitchFamily="34" charset="0"/>
              </a:rPr>
              <a:t>Does my child’s teacher meet professional qualifications?</a:t>
            </a:r>
          </a:p>
          <a:p>
            <a:pPr>
              <a:lnSpc>
                <a:spcPct val="100000"/>
              </a:lnSpc>
              <a:spcBef>
                <a:spcPts val="0"/>
              </a:spcBef>
            </a:pPr>
            <a:r>
              <a:rPr lang="en-US" sz="3200">
                <a:latin typeface="Trade Gothic Next Cond" panose="020B0506040303020004" pitchFamily="34" charset="0"/>
              </a:rPr>
              <a:t>How are parents of English Learners (Els) who are eligible to participate in the District’s Title III or Title I supplemental language program notified?</a:t>
            </a:r>
          </a:p>
          <a:p>
            <a:pPr>
              <a:lnSpc>
                <a:spcPct val="100000"/>
              </a:lnSpc>
              <a:spcBef>
                <a:spcPts val="0"/>
              </a:spcBef>
            </a:pPr>
            <a:r>
              <a:rPr lang="en-US" sz="3200">
                <a:latin typeface="Trade Gothic Next Cond" panose="020B0506040303020004" pitchFamily="34" charset="0"/>
              </a:rPr>
              <a:t>What opportunities does the school provide for family engagement?</a:t>
            </a:r>
          </a:p>
          <a:p>
            <a:pPr>
              <a:lnSpc>
                <a:spcPct val="100000"/>
              </a:lnSpc>
              <a:spcBef>
                <a:spcPts val="0"/>
              </a:spcBef>
            </a:pPr>
            <a:r>
              <a:rPr lang="en-US" sz="3200">
                <a:latin typeface="Trade Gothic Next Cond" panose="020B0506040303020004" pitchFamily="34" charset="0"/>
              </a:rPr>
              <a:t>How responsive will the school be to questions when staff is contacted?</a:t>
            </a:r>
          </a:p>
          <a:p>
            <a:pPr>
              <a:lnSpc>
                <a:spcPct val="100000"/>
              </a:lnSpc>
              <a:spcBef>
                <a:spcPts val="0"/>
              </a:spcBef>
            </a:pPr>
            <a:r>
              <a:rPr lang="en-US" sz="3200">
                <a:latin typeface="Trade Gothic Next Cond" panose="020B0506040303020004" pitchFamily="34" charset="0"/>
              </a:rPr>
              <a:t>Closing and evaluations</a:t>
            </a:r>
          </a:p>
        </p:txBody>
      </p:sp>
      <p:sp>
        <p:nvSpPr>
          <p:cNvPr id="8" name="Rectangle 7">
            <a:extLst>
              <a:ext uri="{FF2B5EF4-FFF2-40B4-BE49-F238E27FC236}">
                <a16:creationId xmlns:a16="http://schemas.microsoft.com/office/drawing/2014/main" id="{2D70F42F-1BA5-2F35-D91F-26B4E1D5BC34}"/>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D26AB5F-2E5D-B4AC-1EB2-17846C0D548B}"/>
              </a:ext>
            </a:extLst>
          </p:cNvPr>
          <p:cNvSpPr txBox="1"/>
          <p:nvPr/>
        </p:nvSpPr>
        <p:spPr>
          <a:xfrm>
            <a:off x="225240" y="165515"/>
            <a:ext cx="10627939" cy="769441"/>
          </a:xfrm>
          <a:prstGeom prst="rect">
            <a:avLst/>
          </a:prstGeom>
          <a:noFill/>
        </p:spPr>
        <p:txBody>
          <a:bodyPr wrap="square" rtlCol="0">
            <a:spAutoFit/>
          </a:bodyPr>
          <a:lstStyle/>
          <a:p>
            <a:r>
              <a:rPr lang="en-US" sz="4400">
                <a:solidFill>
                  <a:schemeClr val="bg1"/>
                </a:solidFill>
                <a:effectLst>
                  <a:outerShdw blurRad="38100" dist="38100" dir="2700000" algn="tl">
                    <a:srgbClr val="000000">
                      <a:alpha val="43137"/>
                    </a:srgbClr>
                  </a:outerShdw>
                </a:effectLst>
                <a:latin typeface="Trade Gothic Next HvyCd" panose="020B0906040303020004" pitchFamily="34" charset="0"/>
              </a:rPr>
              <a:t> </a:t>
            </a:r>
            <a:r>
              <a:rPr lang="en-US" sz="4000">
                <a:solidFill>
                  <a:schemeClr val="bg1"/>
                </a:solidFill>
                <a:effectLst>
                  <a:outerShdw blurRad="38100" dist="38100" dir="2700000" algn="tl">
                    <a:srgbClr val="000000">
                      <a:alpha val="43137"/>
                    </a:srgbClr>
                  </a:outerShdw>
                </a:effectLst>
                <a:latin typeface="Trade Gothic Next HvyCd" panose="020B0906040303020004" pitchFamily="34" charset="0"/>
              </a:rPr>
              <a:t>Our Agenda…</a:t>
            </a:r>
          </a:p>
        </p:txBody>
      </p:sp>
      <p:pic>
        <p:nvPicPr>
          <p:cNvPr id="4" name="Picture 3">
            <a:extLst>
              <a:ext uri="{FF2B5EF4-FFF2-40B4-BE49-F238E27FC236}">
                <a16:creationId xmlns:a16="http://schemas.microsoft.com/office/drawing/2014/main" id="{5DC17A9B-5A54-4C2C-6BED-D6D27A812786}"/>
              </a:ext>
            </a:extLst>
          </p:cNvPr>
          <p:cNvPicPr>
            <a:picLocks noChangeAspect="1"/>
          </p:cNvPicPr>
          <p:nvPr/>
        </p:nvPicPr>
        <p:blipFill>
          <a:blip r:embed="rId3"/>
          <a:stretch>
            <a:fillRect/>
          </a:stretch>
        </p:blipFill>
        <p:spPr>
          <a:xfrm>
            <a:off x="10789320" y="-76332"/>
            <a:ext cx="1391675" cy="1386174"/>
          </a:xfrm>
          <a:prstGeom prst="rect">
            <a:avLst/>
          </a:prstGeom>
        </p:spPr>
      </p:pic>
    </p:spTree>
    <p:extLst>
      <p:ext uri="{BB962C8B-B14F-4D97-AF65-F5344CB8AC3E}">
        <p14:creationId xmlns:p14="http://schemas.microsoft.com/office/powerpoint/2010/main" val="403568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627939" cy="707886"/>
          </a:xfrm>
          <a:prstGeom prst="rect">
            <a:avLst/>
          </a:prstGeom>
          <a:noFill/>
        </p:spPr>
        <p:txBody>
          <a:bodyPr wrap="square" rtlCol="0">
            <a:spAutoFit/>
          </a:bodyPr>
          <a:lstStyle/>
          <a:p>
            <a:r>
              <a:rPr lang="en-US" sz="4000">
                <a:solidFill>
                  <a:schemeClr val="bg1"/>
                </a:solidFill>
                <a:effectLst>
                  <a:outerShdw blurRad="38100" dist="38100" dir="2700000" algn="tl">
                    <a:srgbClr val="000000">
                      <a:alpha val="43137"/>
                    </a:srgbClr>
                  </a:outerShdw>
                </a:effectLst>
                <a:latin typeface="Trade Gothic Next HvyCd" panose="020B0906040303020004" pitchFamily="34" charset="0"/>
              </a:rPr>
              <a:t>What is a Title I School?</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8" name="TextBox 7">
            <a:extLst>
              <a:ext uri="{FF2B5EF4-FFF2-40B4-BE49-F238E27FC236}">
                <a16:creationId xmlns:a16="http://schemas.microsoft.com/office/drawing/2014/main" id="{F68249A7-970B-BBAE-0384-29983DA2287D}"/>
              </a:ext>
            </a:extLst>
          </p:cNvPr>
          <p:cNvSpPr txBox="1"/>
          <p:nvPr/>
        </p:nvSpPr>
        <p:spPr>
          <a:xfrm>
            <a:off x="472440" y="984770"/>
            <a:ext cx="11247120" cy="5539978"/>
          </a:xfrm>
          <a:prstGeom prst="rect">
            <a:avLst/>
          </a:prstGeom>
          <a:noFill/>
        </p:spPr>
        <p:txBody>
          <a:bodyPr wrap="square" rtlCol="0">
            <a:spAutoFit/>
          </a:bodyPr>
          <a:lstStyle/>
          <a:p>
            <a:r>
              <a:rPr lang="en-US" sz="2800">
                <a:latin typeface="Trade Gothic Next Cond" panose="020B0506040303020004" pitchFamily="34" charset="0"/>
              </a:rPr>
              <a:t>The purpose of Title I under the Elementary and Secondary</a:t>
            </a:r>
          </a:p>
          <a:p>
            <a:r>
              <a:rPr lang="en-US" sz="2800">
                <a:latin typeface="Trade Gothic Next Cond" panose="020B0506040303020004" pitchFamily="34" charset="0"/>
              </a:rPr>
              <a:t>Education Act of 1965 (ESEA) is to ensure that all children</a:t>
            </a:r>
          </a:p>
          <a:p>
            <a:r>
              <a:rPr lang="en-US" sz="2800">
                <a:latin typeface="Trade Gothic Next Cond" panose="020B0506040303020004" pitchFamily="34" charset="0"/>
              </a:rPr>
              <a:t>have a fair, equal, and significant opportunity to obtain a </a:t>
            </a:r>
          </a:p>
          <a:p>
            <a:r>
              <a:rPr lang="en-US" sz="2800">
                <a:latin typeface="Trade Gothic Next Cond" panose="020B0506040303020004" pitchFamily="34" charset="0"/>
              </a:rPr>
              <a:t>high-quality education and each, at a minimum, proficiency</a:t>
            </a:r>
          </a:p>
          <a:p>
            <a:r>
              <a:rPr lang="en-US" sz="2800">
                <a:latin typeface="Trade Gothic Next Cond" panose="020B0506040303020004" pitchFamily="34" charset="0"/>
              </a:rPr>
              <a:t>on challenging state academic achievement standards and </a:t>
            </a:r>
          </a:p>
          <a:p>
            <a:r>
              <a:rPr lang="en-US" sz="2800">
                <a:latin typeface="Trade Gothic Next Cond" panose="020B0506040303020004" pitchFamily="34" charset="0"/>
              </a:rPr>
              <a:t>state academic assessments.</a:t>
            </a:r>
          </a:p>
          <a:p>
            <a:endParaRPr lang="en-US" sz="2800">
              <a:latin typeface="Trade Gothic Next Cond" panose="020B0506040303020004" pitchFamily="34" charset="0"/>
            </a:endParaRPr>
          </a:p>
          <a:p>
            <a:r>
              <a:rPr lang="en-US" sz="2800">
                <a:latin typeface="Trade Gothic Next Cond" panose="020B0506040303020004" pitchFamily="34" charset="0"/>
              </a:rPr>
              <a:t>In 2015, </a:t>
            </a:r>
            <a:r>
              <a:rPr lang="en-US" sz="2800" b="1">
                <a:solidFill>
                  <a:srgbClr val="FFC000"/>
                </a:solidFill>
                <a:latin typeface="Trade Gothic Next Cond" panose="020B0506040303020004" pitchFamily="34" charset="0"/>
              </a:rPr>
              <a:t>The Every Student Succeeds Act (ESSA) </a:t>
            </a:r>
            <a:r>
              <a:rPr lang="en-US" sz="2800">
                <a:latin typeface="Trade Gothic Next Cond" panose="020B0506040303020004" pitchFamily="34" charset="0"/>
              </a:rPr>
              <a:t>replaced</a:t>
            </a:r>
          </a:p>
          <a:p>
            <a:r>
              <a:rPr lang="en-US" sz="2800">
                <a:latin typeface="Trade Gothic Next Cond" panose="020B0506040303020004" pitchFamily="34" charset="0"/>
              </a:rPr>
              <a:t>its predecessor, the </a:t>
            </a:r>
            <a:r>
              <a:rPr lang="en-US" sz="2800" u="sng">
                <a:latin typeface="Trade Gothic Next Cond" panose="020B0506040303020004" pitchFamily="34" charset="0"/>
              </a:rPr>
              <a:t>No Child Left Behind Act (NCLB), </a:t>
            </a:r>
            <a:r>
              <a:rPr lang="en-US" sz="2800">
                <a:latin typeface="Trade Gothic Next Cond" panose="020B0506040303020004" pitchFamily="34" charset="0"/>
              </a:rPr>
              <a:t>and modified but did not eliminate </a:t>
            </a:r>
          </a:p>
          <a:p>
            <a:r>
              <a:rPr lang="en-US" sz="2800">
                <a:latin typeface="Trade Gothic Next Cond" panose="020B0506040303020004" pitchFamily="34" charset="0"/>
              </a:rPr>
              <a:t>provisions relating to the periodic standardized tests given to students.  Like the NCLB</a:t>
            </a:r>
          </a:p>
          <a:p>
            <a:r>
              <a:rPr lang="en-US" sz="2800">
                <a:latin typeface="Trade Gothic Next Cond" panose="020B0506040303020004" pitchFamily="34" charset="0"/>
              </a:rPr>
              <a:t>Act, ESSA is a reauthorization of the 1965 </a:t>
            </a:r>
            <a:r>
              <a:rPr lang="en-US" sz="2800" u="sng">
                <a:latin typeface="Trade Gothic Next Cond" panose="020B0506040303020004" pitchFamily="34" charset="0"/>
              </a:rPr>
              <a:t>Elementary and Secondary Education Act,</a:t>
            </a:r>
            <a:r>
              <a:rPr lang="en-US" sz="2800">
                <a:latin typeface="Trade Gothic Next Cond" panose="020B0506040303020004" pitchFamily="34" charset="0"/>
              </a:rPr>
              <a:t> </a:t>
            </a:r>
          </a:p>
          <a:p>
            <a:r>
              <a:rPr lang="en-US" sz="2800">
                <a:latin typeface="Trade Gothic Next Cond" panose="020B0506040303020004" pitchFamily="34" charset="0"/>
              </a:rPr>
              <a:t>which established the federal government’s expanded role in public education</a:t>
            </a:r>
            <a:r>
              <a:rPr lang="en-US" sz="2800"/>
              <a:t>.</a:t>
            </a:r>
          </a:p>
          <a:p>
            <a:r>
              <a:rPr lang="en-US"/>
              <a:t>  </a:t>
            </a:r>
          </a:p>
        </p:txBody>
      </p:sp>
      <p:pic>
        <p:nvPicPr>
          <p:cNvPr id="9" name="Picture 8">
            <a:extLst>
              <a:ext uri="{FF2B5EF4-FFF2-40B4-BE49-F238E27FC236}">
                <a16:creationId xmlns:a16="http://schemas.microsoft.com/office/drawing/2014/main" id="{F32943DA-DC30-38BB-A2D4-AAAE2702C6FB}"/>
              </a:ext>
            </a:extLst>
          </p:cNvPr>
          <p:cNvPicPr>
            <a:picLocks noChangeAspect="1"/>
          </p:cNvPicPr>
          <p:nvPr/>
        </p:nvPicPr>
        <p:blipFill>
          <a:blip r:embed="rId4"/>
          <a:stretch>
            <a:fillRect/>
          </a:stretch>
        </p:blipFill>
        <p:spPr>
          <a:xfrm>
            <a:off x="8154404" y="1359656"/>
            <a:ext cx="3206774" cy="2676376"/>
          </a:xfrm>
          <a:prstGeom prst="rect">
            <a:avLst/>
          </a:prstGeom>
        </p:spPr>
      </p:pic>
      <p:sp>
        <p:nvSpPr>
          <p:cNvPr id="10" name="Rectangle 9">
            <a:extLst>
              <a:ext uri="{FF2B5EF4-FFF2-40B4-BE49-F238E27FC236}">
                <a16:creationId xmlns:a16="http://schemas.microsoft.com/office/drawing/2014/main" id="{31714438-48F3-AE5D-2FCC-72CAF83C17B5}"/>
              </a:ext>
            </a:extLst>
          </p:cNvPr>
          <p:cNvSpPr/>
          <p:nvPr/>
        </p:nvSpPr>
        <p:spPr>
          <a:xfrm>
            <a:off x="1508651" y="6166155"/>
            <a:ext cx="8737248" cy="523476"/>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latin typeface="Trade Gothic Next Cond" panose="020B0506040303020004" pitchFamily="34" charset="0"/>
              </a:rPr>
              <a:t>A Title I school has qualified to receive federal funding under this act.  </a:t>
            </a:r>
          </a:p>
        </p:txBody>
      </p:sp>
    </p:spTree>
    <p:extLst>
      <p:ext uri="{BB962C8B-B14F-4D97-AF65-F5344CB8AC3E}">
        <p14:creationId xmlns:p14="http://schemas.microsoft.com/office/powerpoint/2010/main" val="2023200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CED5A45-F39A-FB1E-451E-860C74F2EFAA}"/>
              </a:ext>
            </a:extLst>
          </p:cNvPr>
          <p:cNvSpPr/>
          <p:nvPr/>
        </p:nvSpPr>
        <p:spPr>
          <a:xfrm>
            <a:off x="11009" y="115701"/>
            <a:ext cx="12192000" cy="819255"/>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71EECE4-8ADA-E0FF-E4D0-573D351DCBFE}"/>
              </a:ext>
            </a:extLst>
          </p:cNvPr>
          <p:cNvSpPr txBox="1"/>
          <p:nvPr/>
        </p:nvSpPr>
        <p:spPr>
          <a:xfrm>
            <a:off x="225240" y="165515"/>
            <a:ext cx="10756704" cy="707886"/>
          </a:xfrm>
          <a:prstGeom prst="rect">
            <a:avLst/>
          </a:prstGeom>
          <a:noFill/>
        </p:spPr>
        <p:txBody>
          <a:bodyPr wrap="square" rtlCol="0">
            <a:spAutoFit/>
          </a:bodyPr>
          <a:lstStyle/>
          <a:p>
            <a:r>
              <a:rPr lang="en-US" sz="4000">
                <a:solidFill>
                  <a:schemeClr val="bg1"/>
                </a:solidFill>
                <a:effectLst>
                  <a:outerShdw blurRad="38100" dist="38100" dir="2700000" algn="tl">
                    <a:srgbClr val="000000">
                      <a:alpha val="43137"/>
                    </a:srgbClr>
                  </a:outerShdw>
                </a:effectLst>
                <a:latin typeface="Trade Gothic Next HvyCd" panose="020B0906040303020004" pitchFamily="34" charset="0"/>
              </a:rPr>
              <a:t>How does our school participate in the Title I Program? </a:t>
            </a:r>
          </a:p>
        </p:txBody>
      </p:sp>
      <p:pic>
        <p:nvPicPr>
          <p:cNvPr id="11" name="Picture 10">
            <a:extLst>
              <a:ext uri="{FF2B5EF4-FFF2-40B4-BE49-F238E27FC236}">
                <a16:creationId xmlns:a16="http://schemas.microsoft.com/office/drawing/2014/main" id="{10FE6AA3-470A-B9A4-046C-1173C42E2D05}"/>
              </a:ext>
            </a:extLst>
          </p:cNvPr>
          <p:cNvPicPr>
            <a:picLocks noChangeAspect="1"/>
          </p:cNvPicPr>
          <p:nvPr/>
        </p:nvPicPr>
        <p:blipFill>
          <a:blip r:embed="rId3"/>
          <a:stretch>
            <a:fillRect/>
          </a:stretch>
        </p:blipFill>
        <p:spPr>
          <a:xfrm>
            <a:off x="10789316" y="-76332"/>
            <a:ext cx="1391675" cy="1386174"/>
          </a:xfrm>
          <a:prstGeom prst="rect">
            <a:avLst/>
          </a:prstGeom>
        </p:spPr>
      </p:pic>
      <p:sp>
        <p:nvSpPr>
          <p:cNvPr id="4" name="TextBox 3">
            <a:extLst>
              <a:ext uri="{FF2B5EF4-FFF2-40B4-BE49-F238E27FC236}">
                <a16:creationId xmlns:a16="http://schemas.microsoft.com/office/drawing/2014/main" id="{288E6FAD-7734-5263-0035-F98AAF3C5BD0}"/>
              </a:ext>
            </a:extLst>
          </p:cNvPr>
          <p:cNvSpPr txBox="1"/>
          <p:nvPr/>
        </p:nvSpPr>
        <p:spPr>
          <a:xfrm>
            <a:off x="914400" y="1215548"/>
            <a:ext cx="10067544" cy="4832092"/>
          </a:xfrm>
          <a:prstGeom prst="rect">
            <a:avLst/>
          </a:prstGeom>
          <a:noFill/>
        </p:spPr>
        <p:txBody>
          <a:bodyPr wrap="square" rtlCol="0">
            <a:spAutoFit/>
          </a:bodyPr>
          <a:lstStyle/>
          <a:p>
            <a:pPr marL="285750" indent="-285750">
              <a:buFont typeface="Arial" panose="020B0604020202020204" pitchFamily="34" charset="0"/>
              <a:buChar char="•"/>
            </a:pPr>
            <a:r>
              <a:rPr lang="en-US" sz="3200">
                <a:latin typeface="Trade Gothic Next Cond" panose="020B0506040303020004" pitchFamily="34" charset="0"/>
              </a:rPr>
              <a:t>Hiring additional teachers and other support staff to reduce class size.</a:t>
            </a:r>
          </a:p>
          <a:p>
            <a:pPr marL="285750" indent="-285750">
              <a:buFont typeface="Arial" panose="020B0604020202020204" pitchFamily="34" charset="0"/>
              <a:buChar char="•"/>
            </a:pPr>
            <a:endParaRPr lang="en-US" sz="2400">
              <a:latin typeface="Trade Gothic Next Cond" panose="020B0506040303020004" pitchFamily="34" charset="0"/>
            </a:endParaRPr>
          </a:p>
          <a:p>
            <a:pPr marL="285750" indent="-285750">
              <a:buFont typeface="Arial" panose="020B0604020202020204" pitchFamily="34" charset="0"/>
              <a:buChar char="•"/>
            </a:pPr>
            <a:r>
              <a:rPr lang="en-US" sz="3200">
                <a:latin typeface="Trade Gothic Next Cond" panose="020B0506040303020004" pitchFamily="34" charset="0"/>
              </a:rPr>
              <a:t>Purchasing supplemental instructional materials and educational programs.</a:t>
            </a:r>
          </a:p>
          <a:p>
            <a:pPr marL="285750" indent="-285750">
              <a:buFont typeface="Arial" panose="020B0604020202020204" pitchFamily="34" charset="0"/>
              <a:buChar char="•"/>
            </a:pPr>
            <a:endParaRPr lang="en-US" sz="2400">
              <a:latin typeface="Trade Gothic Next Cond" panose="020B0506040303020004" pitchFamily="34" charset="0"/>
            </a:endParaRPr>
          </a:p>
          <a:p>
            <a:pPr marL="285750" indent="-285750">
              <a:buFont typeface="Arial" panose="020B0604020202020204" pitchFamily="34" charset="0"/>
              <a:buChar char="•"/>
            </a:pPr>
            <a:r>
              <a:rPr lang="en-US" sz="3200">
                <a:latin typeface="Trade Gothic Next Cond" panose="020B0506040303020004" pitchFamily="34" charset="0"/>
              </a:rPr>
              <a:t>Conducting parent activities and workshops focusing on content academic area.</a:t>
            </a:r>
          </a:p>
          <a:p>
            <a:pPr marL="285750" indent="-285750">
              <a:buFont typeface="Arial" panose="020B0604020202020204" pitchFamily="34" charset="0"/>
              <a:buChar char="•"/>
            </a:pPr>
            <a:endParaRPr lang="en-US" sz="2400">
              <a:latin typeface="Trade Gothic Next Cond" panose="020B0506040303020004" pitchFamily="34" charset="0"/>
            </a:endParaRPr>
          </a:p>
          <a:p>
            <a:pPr marL="285750" indent="-285750">
              <a:buFont typeface="Arial" panose="020B0604020202020204" pitchFamily="34" charset="0"/>
              <a:buChar char="•"/>
            </a:pPr>
            <a:r>
              <a:rPr lang="en-US" sz="3200">
                <a:latin typeface="Trade Gothic Next Cond" panose="020B0506040303020004" pitchFamily="34" charset="0"/>
              </a:rPr>
              <a:t> Providing professional development for teachers and staff. </a:t>
            </a:r>
          </a:p>
        </p:txBody>
      </p:sp>
    </p:spTree>
    <p:extLst>
      <p:ext uri="{BB962C8B-B14F-4D97-AF65-F5344CB8AC3E}">
        <p14:creationId xmlns:p14="http://schemas.microsoft.com/office/powerpoint/2010/main" val="21471108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3354E394E88747818FC8648EAEB4E7" ma:contentTypeVersion="5" ma:contentTypeDescription="Create a new document." ma:contentTypeScope="" ma:versionID="6c7b298f4b615f0a74a83ca6dc61c5f8">
  <xsd:schema xmlns:xsd="http://www.w3.org/2001/XMLSchema" xmlns:xs="http://www.w3.org/2001/XMLSchema" xmlns:p="http://schemas.microsoft.com/office/2006/metadata/properties" xmlns:ns2="3c63a113-df8c-4db8-a71b-1ad103ef36d8" xmlns:ns3="a68a97b4-4ce7-4614-8fc0-9703fa06091d" targetNamespace="http://schemas.microsoft.com/office/2006/metadata/properties" ma:root="true" ma:fieldsID="d0010eb6c72264c5142b8d83075abc7a" ns2:_="" ns3:_="">
    <xsd:import namespace="3c63a113-df8c-4db8-a71b-1ad103ef36d8"/>
    <xsd:import namespace="a68a97b4-4ce7-4614-8fc0-9703fa06091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63a113-df8c-4db8-a71b-1ad103ef36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8a97b4-4ce7-4614-8fc0-9703fa06091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8FB269-E624-4B7B-9F57-7E1AAC707BE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02B462C-1766-4F3A-AC22-1B311E51F639}">
  <ds:schemaRefs>
    <ds:schemaRef ds:uri="http://schemas.microsoft.com/sharepoint/v3/contenttype/forms"/>
  </ds:schemaRefs>
</ds:datastoreItem>
</file>

<file path=customXml/itemProps3.xml><?xml version="1.0" encoding="utf-8"?>
<ds:datastoreItem xmlns:ds="http://schemas.openxmlformats.org/officeDocument/2006/customXml" ds:itemID="{573C6C33-CF61-41F9-92CB-9F0B5B2A8135}">
  <ds:schemaRefs>
    <ds:schemaRef ds:uri="3c63a113-df8c-4db8-a71b-1ad103ef36d8"/>
    <ds:schemaRef ds:uri="a68a97b4-4ce7-4614-8fc0-9703fa06091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3717</Words>
  <Application>Microsoft Office PowerPoint</Application>
  <PresentationFormat>Widescreen</PresentationFormat>
  <Paragraphs>383</Paragraphs>
  <Slides>37</Slides>
  <Notes>35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37</vt:i4>
      </vt:variant>
    </vt:vector>
  </HeadingPairs>
  <TitlesOfParts>
    <vt:vector size="50" baseType="lpstr">
      <vt:lpstr>Arial</vt:lpstr>
      <vt:lpstr>Arial Narrow</vt:lpstr>
      <vt:lpstr>Calibri</vt:lpstr>
      <vt:lpstr>Calibri Light</vt:lpstr>
      <vt:lpstr>NRAXJQ+TimesNewRomanPSMT</vt:lpstr>
      <vt:lpstr>Times New Roman</vt:lpstr>
      <vt:lpstr>Trade Gothic Next</vt:lpstr>
      <vt:lpstr>Trade Gothic Next Cond</vt:lpstr>
      <vt:lpstr>Trade Gothic Next Heavy</vt:lpstr>
      <vt:lpstr>Trade Gothic Next HvyCd</vt:lpstr>
      <vt:lpstr>Wingdings</vt:lpstr>
      <vt:lpstr>Office Theme</vt:lpstr>
      <vt:lpstr>Office Theme</vt:lpstr>
      <vt:lpstr>PowerPoint Presentation</vt:lpstr>
      <vt:lpstr>PowerPoint Presentation</vt:lpstr>
      <vt:lpstr>OUR VISION</vt:lpstr>
      <vt:lpstr>OUR GUIDING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Lovett, Katika</dc:creator>
  <cp:lastModifiedBy>Patrice Thurman</cp:lastModifiedBy>
  <cp:revision>38</cp:revision>
  <cp:lastPrinted>2023-07-13T17:53:51Z</cp:lastPrinted>
  <dcterms:created xsi:type="dcterms:W3CDTF">2023-05-01T16:02:45Z</dcterms:created>
  <dcterms:modified xsi:type="dcterms:W3CDTF">2023-08-30T13:13:48Z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0x010100BD3354E394E88747818FC8648EAEB4E7</vt:lpwstr>
  </property>
  <property fmtid="{D5CDD505-2E9C-101B-9397-08002B2CF9AE}" pid="3" name="Order">
    <vt:r8>1160300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ies>
</file>